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9" r:id="rId2"/>
    <p:sldMasterId id="2147483667" r:id="rId3"/>
  </p:sldMasterIdLst>
  <p:notesMasterIdLst>
    <p:notesMasterId r:id="rId41"/>
  </p:notesMasterIdLst>
  <p:sldIdLst>
    <p:sldId id="256" r:id="rId4"/>
    <p:sldId id="301" r:id="rId5"/>
    <p:sldId id="258" r:id="rId6"/>
    <p:sldId id="259" r:id="rId7"/>
    <p:sldId id="263" r:id="rId8"/>
    <p:sldId id="295" r:id="rId9"/>
    <p:sldId id="261" r:id="rId10"/>
    <p:sldId id="308" r:id="rId11"/>
    <p:sldId id="307" r:id="rId12"/>
    <p:sldId id="309" r:id="rId13"/>
    <p:sldId id="310" r:id="rId14"/>
    <p:sldId id="265" r:id="rId15"/>
    <p:sldId id="267" r:id="rId16"/>
    <p:sldId id="268" r:id="rId17"/>
    <p:sldId id="273" r:id="rId18"/>
    <p:sldId id="274" r:id="rId19"/>
    <p:sldId id="293" r:id="rId20"/>
    <p:sldId id="296" r:id="rId21"/>
    <p:sldId id="276" r:id="rId22"/>
    <p:sldId id="278" r:id="rId23"/>
    <p:sldId id="279" r:id="rId24"/>
    <p:sldId id="287" r:id="rId25"/>
    <p:sldId id="288" r:id="rId26"/>
    <p:sldId id="283" r:id="rId27"/>
    <p:sldId id="298" r:id="rId28"/>
    <p:sldId id="299" r:id="rId29"/>
    <p:sldId id="297" r:id="rId30"/>
    <p:sldId id="284" r:id="rId31"/>
    <p:sldId id="285" r:id="rId32"/>
    <p:sldId id="286" r:id="rId33"/>
    <p:sldId id="302" r:id="rId34"/>
    <p:sldId id="303" r:id="rId35"/>
    <p:sldId id="304" r:id="rId36"/>
    <p:sldId id="306" r:id="rId37"/>
    <p:sldId id="305" r:id="rId38"/>
    <p:sldId id="300" r:id="rId39"/>
    <p:sldId id="28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UN-Montceau" initials="E" lastIdx="1" clrIdx="0">
    <p:extLst>
      <p:ext uri="{19B8F6BF-5375-455C-9EA6-DF929625EA0E}">
        <p15:presenceInfo xmlns:p15="http://schemas.microsoft.com/office/powerpoint/2012/main" userId="ERUN-Montcea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BA706-E5F8-41D7-AFCF-C10C149ABAC6}" v="4" dt="2025-04-06T17:32:25.774"/>
    <p1510:client id="{F7A6E2EA-F39B-498F-925C-E622C6510EC9}" v="3" dt="2025-04-07T06:39:50.5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8" autoAdjust="0"/>
    <p:restoredTop sz="51056" autoAdjust="0"/>
  </p:normalViewPr>
  <p:slideViewPr>
    <p:cSldViewPr snapToGrid="0">
      <p:cViewPr>
        <p:scale>
          <a:sx n="52" d="100"/>
          <a:sy n="52" d="100"/>
        </p:scale>
        <p:origin x="1545" y="-120"/>
      </p:cViewPr>
      <p:guideLst/>
    </p:cSldViewPr>
  </p:slid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 Pierre MASSON" userId="8ea6ee08b4dde43d" providerId="LiveId" clId="{F7A6E2EA-F39B-498F-925C-E622C6510EC9}"/>
    <pc:docChg chg="custSel modSld">
      <pc:chgData name="Jean Pierre MASSON" userId="8ea6ee08b4dde43d" providerId="LiveId" clId="{F7A6E2EA-F39B-498F-925C-E622C6510EC9}" dt="2025-04-07T06:39:26.293" v="53" actId="113"/>
      <pc:docMkLst>
        <pc:docMk/>
      </pc:docMkLst>
      <pc:sldChg chg="modSp mod">
        <pc:chgData name="Jean Pierre MASSON" userId="8ea6ee08b4dde43d" providerId="LiveId" clId="{F7A6E2EA-F39B-498F-925C-E622C6510EC9}" dt="2025-04-07T06:35:55.658" v="2" actId="20577"/>
        <pc:sldMkLst>
          <pc:docMk/>
          <pc:sldMk cId="1465807380" sldId="302"/>
        </pc:sldMkLst>
        <pc:spChg chg="mod">
          <ac:chgData name="Jean Pierre MASSON" userId="8ea6ee08b4dde43d" providerId="LiveId" clId="{F7A6E2EA-F39B-498F-925C-E622C6510EC9}" dt="2025-04-07T06:35:55.658" v="2" actId="20577"/>
          <ac:spMkLst>
            <pc:docMk/>
            <pc:sldMk cId="1465807380" sldId="302"/>
            <ac:spMk id="2" creationId="{78BAC35F-865A-C33E-EFEB-07C0F2EAAAA4}"/>
          </ac:spMkLst>
        </pc:spChg>
      </pc:sldChg>
      <pc:sldChg chg="modSp mod">
        <pc:chgData name="Jean Pierre MASSON" userId="8ea6ee08b4dde43d" providerId="LiveId" clId="{F7A6E2EA-F39B-498F-925C-E622C6510EC9}" dt="2025-04-07T06:36:02.355" v="5" actId="20577"/>
        <pc:sldMkLst>
          <pc:docMk/>
          <pc:sldMk cId="3557790919" sldId="303"/>
        </pc:sldMkLst>
        <pc:spChg chg="mod">
          <ac:chgData name="Jean Pierre MASSON" userId="8ea6ee08b4dde43d" providerId="LiveId" clId="{F7A6E2EA-F39B-498F-925C-E622C6510EC9}" dt="2025-04-07T06:36:02.355" v="5" actId="20577"/>
          <ac:spMkLst>
            <pc:docMk/>
            <pc:sldMk cId="3557790919" sldId="303"/>
            <ac:spMk id="2" creationId="{2550AA0E-6698-E838-CABB-38E911ADCE09}"/>
          </ac:spMkLst>
        </pc:spChg>
      </pc:sldChg>
      <pc:sldChg chg="modSp mod">
        <pc:chgData name="Jean Pierre MASSON" userId="8ea6ee08b4dde43d" providerId="LiveId" clId="{F7A6E2EA-F39B-498F-925C-E622C6510EC9}" dt="2025-04-07T06:36:08.703" v="8" actId="20577"/>
        <pc:sldMkLst>
          <pc:docMk/>
          <pc:sldMk cId="615812513" sldId="304"/>
        </pc:sldMkLst>
        <pc:spChg chg="mod">
          <ac:chgData name="Jean Pierre MASSON" userId="8ea6ee08b4dde43d" providerId="LiveId" clId="{F7A6E2EA-F39B-498F-925C-E622C6510EC9}" dt="2025-04-07T06:36:08.703" v="8" actId="20577"/>
          <ac:spMkLst>
            <pc:docMk/>
            <pc:sldMk cId="615812513" sldId="304"/>
            <ac:spMk id="2" creationId="{AE397868-5581-4F88-7795-87627F331047}"/>
          </ac:spMkLst>
        </pc:spChg>
      </pc:sldChg>
      <pc:sldChg chg="addSp modSp mod">
        <pc:chgData name="Jean Pierre MASSON" userId="8ea6ee08b4dde43d" providerId="LiveId" clId="{F7A6E2EA-F39B-498F-925C-E622C6510EC9}" dt="2025-04-07T06:39:26.293" v="53" actId="113"/>
        <pc:sldMkLst>
          <pc:docMk/>
          <pc:sldMk cId="3460272372" sldId="305"/>
        </pc:sldMkLst>
        <pc:spChg chg="mod">
          <ac:chgData name="Jean Pierre MASSON" userId="8ea6ee08b4dde43d" providerId="LiveId" clId="{F7A6E2EA-F39B-498F-925C-E622C6510EC9}" dt="2025-04-07T06:39:26.293" v="53" actId="113"/>
          <ac:spMkLst>
            <pc:docMk/>
            <pc:sldMk cId="3460272372" sldId="305"/>
            <ac:spMk id="3" creationId="{D9BE79B6-6439-A3BE-9456-2216BAE9297E}"/>
          </ac:spMkLst>
        </pc:spChg>
        <pc:spChg chg="add mod">
          <ac:chgData name="Jean Pierre MASSON" userId="8ea6ee08b4dde43d" providerId="LiveId" clId="{F7A6E2EA-F39B-498F-925C-E622C6510EC9}" dt="2025-04-07T06:37:50.859" v="13" actId="767"/>
          <ac:spMkLst>
            <pc:docMk/>
            <pc:sldMk cId="3460272372" sldId="305"/>
            <ac:spMk id="4" creationId="{1708B345-F33D-2DBE-60F8-DF22AB313DE8}"/>
          </ac:spMkLst>
        </pc:spChg>
      </pc:sldChg>
      <pc:sldChg chg="modSp mod">
        <pc:chgData name="Jean Pierre MASSON" userId="8ea6ee08b4dde43d" providerId="LiveId" clId="{F7A6E2EA-F39B-498F-925C-E622C6510EC9}" dt="2025-04-07T06:36:17.995" v="11" actId="20577"/>
        <pc:sldMkLst>
          <pc:docMk/>
          <pc:sldMk cId="2990080536" sldId="306"/>
        </pc:sldMkLst>
        <pc:spChg chg="mod">
          <ac:chgData name="Jean Pierre MASSON" userId="8ea6ee08b4dde43d" providerId="LiveId" clId="{F7A6E2EA-F39B-498F-925C-E622C6510EC9}" dt="2025-04-07T06:36:17.995" v="11" actId="20577"/>
          <ac:spMkLst>
            <pc:docMk/>
            <pc:sldMk cId="2990080536" sldId="306"/>
            <ac:spMk id="2" creationId="{DEC238D0-51A7-4A0E-3200-EC70058B268C}"/>
          </ac:spMkLst>
        </pc:spChg>
      </pc:sldChg>
    </pc:docChg>
  </pc:docChgLst>
  <pc:docChgLst>
    <pc:chgData name="Jean Pierre MASSON" userId="8ea6ee08b4dde43d" providerId="LiveId" clId="{24ABA706-E5F8-41D7-AFCF-C10C149ABAC6}"/>
    <pc:docChg chg="undo custSel addSld delSld modSld">
      <pc:chgData name="Jean Pierre MASSON" userId="8ea6ee08b4dde43d" providerId="LiveId" clId="{24ABA706-E5F8-41D7-AFCF-C10C149ABAC6}" dt="2025-04-06T17:38:41.731" v="739" actId="1076"/>
      <pc:docMkLst>
        <pc:docMk/>
      </pc:docMkLst>
      <pc:sldChg chg="modSp mod">
        <pc:chgData name="Jean Pierre MASSON" userId="8ea6ee08b4dde43d" providerId="LiveId" clId="{24ABA706-E5F8-41D7-AFCF-C10C149ABAC6}" dt="2025-04-06T16:14:20.857" v="38" actId="1076"/>
        <pc:sldMkLst>
          <pc:docMk/>
          <pc:sldMk cId="181663140" sldId="286"/>
        </pc:sldMkLst>
        <pc:spChg chg="mod">
          <ac:chgData name="Jean Pierre MASSON" userId="8ea6ee08b4dde43d" providerId="LiveId" clId="{24ABA706-E5F8-41D7-AFCF-C10C149ABAC6}" dt="2025-04-06T16:14:20.857" v="38" actId="1076"/>
          <ac:spMkLst>
            <pc:docMk/>
            <pc:sldMk cId="181663140" sldId="286"/>
            <ac:spMk id="3" creationId="{00000000-0000-0000-0000-000000000000}"/>
          </ac:spMkLst>
        </pc:spChg>
      </pc:sldChg>
      <pc:sldChg chg="modSp add mod">
        <pc:chgData name="Jean Pierre MASSON" userId="8ea6ee08b4dde43d" providerId="LiveId" clId="{24ABA706-E5F8-41D7-AFCF-C10C149ABAC6}" dt="2025-04-06T16:54:19.880" v="566" actId="1076"/>
        <pc:sldMkLst>
          <pc:docMk/>
          <pc:sldMk cId="1465807380" sldId="302"/>
        </pc:sldMkLst>
        <pc:spChg chg="mod">
          <ac:chgData name="Jean Pierre MASSON" userId="8ea6ee08b4dde43d" providerId="LiveId" clId="{24ABA706-E5F8-41D7-AFCF-C10C149ABAC6}" dt="2025-04-06T16:37:09.036" v="264" actId="20577"/>
          <ac:spMkLst>
            <pc:docMk/>
            <pc:sldMk cId="1465807380" sldId="302"/>
            <ac:spMk id="2" creationId="{78BAC35F-865A-C33E-EFEB-07C0F2EAAAA4}"/>
          </ac:spMkLst>
        </pc:spChg>
        <pc:spChg chg="mod">
          <ac:chgData name="Jean Pierre MASSON" userId="8ea6ee08b4dde43d" providerId="LiveId" clId="{24ABA706-E5F8-41D7-AFCF-C10C149ABAC6}" dt="2025-04-06T16:54:19.880" v="566" actId="1076"/>
          <ac:spMkLst>
            <pc:docMk/>
            <pc:sldMk cId="1465807380" sldId="302"/>
            <ac:spMk id="3" creationId="{3B1C177B-D986-CD09-757E-AFD110533BBA}"/>
          </ac:spMkLst>
        </pc:spChg>
      </pc:sldChg>
      <pc:sldChg chg="add del">
        <pc:chgData name="Jean Pierre MASSON" userId="8ea6ee08b4dde43d" providerId="LiveId" clId="{24ABA706-E5F8-41D7-AFCF-C10C149ABAC6}" dt="2025-04-06T16:09:32.706" v="1" actId="2890"/>
        <pc:sldMkLst>
          <pc:docMk/>
          <pc:sldMk cId="2580906684" sldId="302"/>
        </pc:sldMkLst>
      </pc:sldChg>
      <pc:sldChg chg="modSp add mod">
        <pc:chgData name="Jean Pierre MASSON" userId="8ea6ee08b4dde43d" providerId="LiveId" clId="{24ABA706-E5F8-41D7-AFCF-C10C149ABAC6}" dt="2025-04-06T16:37:29.593" v="266" actId="27636"/>
        <pc:sldMkLst>
          <pc:docMk/>
          <pc:sldMk cId="3557790919" sldId="303"/>
        </pc:sldMkLst>
        <pc:spChg chg="mod">
          <ac:chgData name="Jean Pierre MASSON" userId="8ea6ee08b4dde43d" providerId="LiveId" clId="{24ABA706-E5F8-41D7-AFCF-C10C149ABAC6}" dt="2025-04-06T16:37:29.593" v="266" actId="27636"/>
          <ac:spMkLst>
            <pc:docMk/>
            <pc:sldMk cId="3557790919" sldId="303"/>
            <ac:spMk id="2" creationId="{2550AA0E-6698-E838-CABB-38E911ADCE09}"/>
          </ac:spMkLst>
        </pc:spChg>
        <pc:spChg chg="mod">
          <ac:chgData name="Jean Pierre MASSON" userId="8ea6ee08b4dde43d" providerId="LiveId" clId="{24ABA706-E5F8-41D7-AFCF-C10C149ABAC6}" dt="2025-04-06T16:29:24.219" v="173" actId="1076"/>
          <ac:spMkLst>
            <pc:docMk/>
            <pc:sldMk cId="3557790919" sldId="303"/>
            <ac:spMk id="3" creationId="{07A99C9C-B82D-5D43-78F9-99F3197672E0}"/>
          </ac:spMkLst>
        </pc:spChg>
      </pc:sldChg>
      <pc:sldChg chg="modSp add mod">
        <pc:chgData name="Jean Pierre MASSON" userId="8ea6ee08b4dde43d" providerId="LiveId" clId="{24ABA706-E5F8-41D7-AFCF-C10C149ABAC6}" dt="2025-04-06T16:38:34.737" v="277" actId="123"/>
        <pc:sldMkLst>
          <pc:docMk/>
          <pc:sldMk cId="615812513" sldId="304"/>
        </pc:sldMkLst>
        <pc:spChg chg="mod">
          <ac:chgData name="Jean Pierre MASSON" userId="8ea6ee08b4dde43d" providerId="LiveId" clId="{24ABA706-E5F8-41D7-AFCF-C10C149ABAC6}" dt="2025-04-06T16:37:35.200" v="268" actId="27636"/>
          <ac:spMkLst>
            <pc:docMk/>
            <pc:sldMk cId="615812513" sldId="304"/>
            <ac:spMk id="2" creationId="{AE397868-5581-4F88-7795-87627F331047}"/>
          </ac:spMkLst>
        </pc:spChg>
        <pc:spChg chg="mod">
          <ac:chgData name="Jean Pierre MASSON" userId="8ea6ee08b4dde43d" providerId="LiveId" clId="{24ABA706-E5F8-41D7-AFCF-C10C149ABAC6}" dt="2025-04-06T16:38:34.737" v="277" actId="123"/>
          <ac:spMkLst>
            <pc:docMk/>
            <pc:sldMk cId="615812513" sldId="304"/>
            <ac:spMk id="3" creationId="{31C20DB2-9395-B5D9-5CCF-EC33D4F6B3AE}"/>
          </ac:spMkLst>
        </pc:spChg>
      </pc:sldChg>
      <pc:sldChg chg="modSp add mod">
        <pc:chgData name="Jean Pierre MASSON" userId="8ea6ee08b4dde43d" providerId="LiveId" clId="{24ABA706-E5F8-41D7-AFCF-C10C149ABAC6}" dt="2025-04-06T16:54:04.443" v="565" actId="20577"/>
        <pc:sldMkLst>
          <pc:docMk/>
          <pc:sldMk cId="3460272372" sldId="305"/>
        </pc:sldMkLst>
        <pc:spChg chg="mod">
          <ac:chgData name="Jean Pierre MASSON" userId="8ea6ee08b4dde43d" providerId="LiveId" clId="{24ABA706-E5F8-41D7-AFCF-C10C149ABAC6}" dt="2025-04-06T16:37:55.037" v="274" actId="1076"/>
          <ac:spMkLst>
            <pc:docMk/>
            <pc:sldMk cId="3460272372" sldId="305"/>
            <ac:spMk id="2" creationId="{FC4243FC-4A0F-91C5-9E2E-20E936D4FFB7}"/>
          </ac:spMkLst>
        </pc:spChg>
        <pc:spChg chg="mod">
          <ac:chgData name="Jean Pierre MASSON" userId="8ea6ee08b4dde43d" providerId="LiveId" clId="{24ABA706-E5F8-41D7-AFCF-C10C149ABAC6}" dt="2025-04-06T16:54:04.443" v="565" actId="20577"/>
          <ac:spMkLst>
            <pc:docMk/>
            <pc:sldMk cId="3460272372" sldId="305"/>
            <ac:spMk id="3" creationId="{D9BE79B6-6439-A3BE-9456-2216BAE9297E}"/>
          </ac:spMkLst>
        </pc:spChg>
      </pc:sldChg>
      <pc:sldChg chg="modSp add mod">
        <pc:chgData name="Jean Pierre MASSON" userId="8ea6ee08b4dde43d" providerId="LiveId" clId="{24ABA706-E5F8-41D7-AFCF-C10C149ABAC6}" dt="2025-04-06T16:37:42.687" v="270" actId="27636"/>
        <pc:sldMkLst>
          <pc:docMk/>
          <pc:sldMk cId="2990080536" sldId="306"/>
        </pc:sldMkLst>
        <pc:spChg chg="mod">
          <ac:chgData name="Jean Pierre MASSON" userId="8ea6ee08b4dde43d" providerId="LiveId" clId="{24ABA706-E5F8-41D7-AFCF-C10C149ABAC6}" dt="2025-04-06T16:37:42.687" v="270" actId="27636"/>
          <ac:spMkLst>
            <pc:docMk/>
            <pc:sldMk cId="2990080536" sldId="306"/>
            <ac:spMk id="2" creationId="{DEC238D0-51A7-4A0E-3200-EC70058B268C}"/>
          </ac:spMkLst>
        </pc:spChg>
        <pc:spChg chg="mod">
          <ac:chgData name="Jean Pierre MASSON" userId="8ea6ee08b4dde43d" providerId="LiveId" clId="{24ABA706-E5F8-41D7-AFCF-C10C149ABAC6}" dt="2025-04-06T16:36:19.035" v="248" actId="14100"/>
          <ac:spMkLst>
            <pc:docMk/>
            <pc:sldMk cId="2990080536" sldId="306"/>
            <ac:spMk id="3" creationId="{3EF45675-CE5C-BB7E-A110-AA49815ED15C}"/>
          </ac:spMkLst>
        </pc:spChg>
      </pc:sldChg>
      <pc:sldChg chg="addSp delSp modSp add mod setBg">
        <pc:chgData name="Jean Pierre MASSON" userId="8ea6ee08b4dde43d" providerId="LiveId" clId="{24ABA706-E5F8-41D7-AFCF-C10C149ABAC6}" dt="2025-04-06T17:38:41.731" v="739" actId="1076"/>
        <pc:sldMkLst>
          <pc:docMk/>
          <pc:sldMk cId="1383560577" sldId="307"/>
        </pc:sldMkLst>
        <pc:spChg chg="add del mod">
          <ac:chgData name="Jean Pierre MASSON" userId="8ea6ee08b4dde43d" providerId="LiveId" clId="{24ABA706-E5F8-41D7-AFCF-C10C149ABAC6}" dt="2025-04-06T17:24:18.009" v="570" actId="478"/>
          <ac:spMkLst>
            <pc:docMk/>
            <pc:sldMk cId="1383560577" sldId="307"/>
            <ac:spMk id="3" creationId="{7E1DE9EA-A078-6EF6-AE49-7D0F6B12E121}"/>
          </ac:spMkLst>
        </pc:spChg>
        <pc:spChg chg="del">
          <ac:chgData name="Jean Pierre MASSON" userId="8ea6ee08b4dde43d" providerId="LiveId" clId="{24ABA706-E5F8-41D7-AFCF-C10C149ABAC6}" dt="2025-04-06T17:24:14.391" v="569" actId="478"/>
          <ac:spMkLst>
            <pc:docMk/>
            <pc:sldMk cId="1383560577" sldId="307"/>
            <ac:spMk id="4" creationId="{7C3E3C6F-1595-6B97-97B3-D2156F110BF6}"/>
          </ac:spMkLst>
        </pc:spChg>
        <pc:spChg chg="add del">
          <ac:chgData name="Jean Pierre MASSON" userId="8ea6ee08b4dde43d" providerId="LiveId" clId="{24ABA706-E5F8-41D7-AFCF-C10C149ABAC6}" dt="2025-04-06T17:24:42.934" v="576" actId="26606"/>
          <ac:spMkLst>
            <pc:docMk/>
            <pc:sldMk cId="1383560577" sldId="307"/>
            <ac:spMk id="39" creationId="{9FFA7C60-EEB5-45DC-B964-20A76F776EF5}"/>
          </ac:spMkLst>
        </pc:spChg>
        <pc:spChg chg="add del">
          <ac:chgData name="Jean Pierre MASSON" userId="8ea6ee08b4dde43d" providerId="LiveId" clId="{24ABA706-E5F8-41D7-AFCF-C10C149ABAC6}" dt="2025-04-06T17:24:42.934" v="576" actId="26606"/>
          <ac:spMkLst>
            <pc:docMk/>
            <pc:sldMk cId="1383560577" sldId="307"/>
            <ac:spMk id="41" creationId="{7D84F46B-82DB-461C-88AC-F6C66B593E2C}"/>
          </ac:spMkLst>
        </pc:spChg>
        <pc:spChg chg="add del">
          <ac:chgData name="Jean Pierre MASSON" userId="8ea6ee08b4dde43d" providerId="LiveId" clId="{24ABA706-E5F8-41D7-AFCF-C10C149ABAC6}" dt="2025-04-06T17:24:42.934" v="576" actId="26606"/>
          <ac:spMkLst>
            <pc:docMk/>
            <pc:sldMk cId="1383560577" sldId="307"/>
            <ac:spMk id="43" creationId="{6A55F051-97DE-49FF-BB21-0EDA63C246F1}"/>
          </ac:spMkLst>
        </pc:spChg>
        <pc:spChg chg="add del">
          <ac:chgData name="Jean Pierre MASSON" userId="8ea6ee08b4dde43d" providerId="LiveId" clId="{24ABA706-E5F8-41D7-AFCF-C10C149ABAC6}" dt="2025-04-06T17:24:42.934" v="576" actId="26606"/>
          <ac:spMkLst>
            <pc:docMk/>
            <pc:sldMk cId="1383560577" sldId="307"/>
            <ac:spMk id="45" creationId="{7E1612B4-AD89-404E-AE2A-48CCF1FE0538}"/>
          </ac:spMkLst>
        </pc:spChg>
        <pc:spChg chg="add del">
          <ac:chgData name="Jean Pierre MASSON" userId="8ea6ee08b4dde43d" providerId="LiveId" clId="{24ABA706-E5F8-41D7-AFCF-C10C149ABAC6}" dt="2025-04-06T17:24:44.184" v="578" actId="26606"/>
          <ac:spMkLst>
            <pc:docMk/>
            <pc:sldMk cId="1383560577" sldId="307"/>
            <ac:spMk id="50" creationId="{9FFA7C60-EEB5-45DC-B964-20A76F776EF5}"/>
          </ac:spMkLst>
        </pc:spChg>
        <pc:spChg chg="add del">
          <ac:chgData name="Jean Pierre MASSON" userId="8ea6ee08b4dde43d" providerId="LiveId" clId="{24ABA706-E5F8-41D7-AFCF-C10C149ABAC6}" dt="2025-04-06T17:24:44.184" v="578" actId="26606"/>
          <ac:spMkLst>
            <pc:docMk/>
            <pc:sldMk cId="1383560577" sldId="307"/>
            <ac:spMk id="51" creationId="{7D84F46B-82DB-461C-88AC-F6C66B593E2C}"/>
          </ac:spMkLst>
        </pc:spChg>
        <pc:spChg chg="add del">
          <ac:chgData name="Jean Pierre MASSON" userId="8ea6ee08b4dde43d" providerId="LiveId" clId="{24ABA706-E5F8-41D7-AFCF-C10C149ABAC6}" dt="2025-04-06T17:24:46.824" v="580" actId="26606"/>
          <ac:spMkLst>
            <pc:docMk/>
            <pc:sldMk cId="1383560577" sldId="307"/>
            <ac:spMk id="79" creationId="{9FFA7C60-EEB5-45DC-B964-20A76F776EF5}"/>
          </ac:spMkLst>
        </pc:spChg>
        <pc:spChg chg="add del">
          <ac:chgData name="Jean Pierre MASSON" userId="8ea6ee08b4dde43d" providerId="LiveId" clId="{24ABA706-E5F8-41D7-AFCF-C10C149ABAC6}" dt="2025-04-06T17:24:46.824" v="580" actId="26606"/>
          <ac:spMkLst>
            <pc:docMk/>
            <pc:sldMk cId="1383560577" sldId="307"/>
            <ac:spMk id="80" creationId="{7D84F46B-82DB-461C-88AC-F6C66B593E2C}"/>
          </ac:spMkLst>
        </pc:spChg>
        <pc:spChg chg="add del">
          <ac:chgData name="Jean Pierre MASSON" userId="8ea6ee08b4dde43d" providerId="LiveId" clId="{24ABA706-E5F8-41D7-AFCF-C10C149ABAC6}" dt="2025-04-06T17:24:46.824" v="580" actId="26606"/>
          <ac:spMkLst>
            <pc:docMk/>
            <pc:sldMk cId="1383560577" sldId="307"/>
            <ac:spMk id="81" creationId="{6A55F051-97DE-49FF-BB21-0EDA63C246F1}"/>
          </ac:spMkLst>
        </pc:spChg>
        <pc:spChg chg="add del">
          <ac:chgData name="Jean Pierre MASSON" userId="8ea6ee08b4dde43d" providerId="LiveId" clId="{24ABA706-E5F8-41D7-AFCF-C10C149ABAC6}" dt="2025-04-06T17:24:46.824" v="580" actId="26606"/>
          <ac:spMkLst>
            <pc:docMk/>
            <pc:sldMk cId="1383560577" sldId="307"/>
            <ac:spMk id="82" creationId="{7E1612B4-AD89-404E-AE2A-48CCF1FE0538}"/>
          </ac:spMkLst>
        </pc:spChg>
        <pc:spChg chg="add del">
          <ac:chgData name="Jean Pierre MASSON" userId="8ea6ee08b4dde43d" providerId="LiveId" clId="{24ABA706-E5F8-41D7-AFCF-C10C149ABAC6}" dt="2025-04-06T17:24:48.409" v="582" actId="26606"/>
          <ac:spMkLst>
            <pc:docMk/>
            <pc:sldMk cId="1383560577" sldId="307"/>
            <ac:spMk id="87" creationId="{9FFA7C60-EEB5-45DC-B964-20A76F776EF5}"/>
          </ac:spMkLst>
        </pc:spChg>
        <pc:spChg chg="add del">
          <ac:chgData name="Jean Pierre MASSON" userId="8ea6ee08b4dde43d" providerId="LiveId" clId="{24ABA706-E5F8-41D7-AFCF-C10C149ABAC6}" dt="2025-04-06T17:24:48.409" v="582" actId="26606"/>
          <ac:spMkLst>
            <pc:docMk/>
            <pc:sldMk cId="1383560577" sldId="307"/>
            <ac:spMk id="88" creationId="{7D84F46B-82DB-461C-88AC-F6C66B593E2C}"/>
          </ac:spMkLst>
        </pc:spChg>
        <pc:spChg chg="add del">
          <ac:chgData name="Jean Pierre MASSON" userId="8ea6ee08b4dde43d" providerId="LiveId" clId="{24ABA706-E5F8-41D7-AFCF-C10C149ABAC6}" dt="2025-04-06T17:24:48.871" v="584" actId="26606"/>
          <ac:spMkLst>
            <pc:docMk/>
            <pc:sldMk cId="1383560577" sldId="307"/>
            <ac:spMk id="116" creationId="{9FFA7C60-EEB5-45DC-B964-20A76F776EF5}"/>
          </ac:spMkLst>
        </pc:spChg>
        <pc:spChg chg="add del">
          <ac:chgData name="Jean Pierre MASSON" userId="8ea6ee08b4dde43d" providerId="LiveId" clId="{24ABA706-E5F8-41D7-AFCF-C10C149ABAC6}" dt="2025-04-06T17:24:48.871" v="584" actId="26606"/>
          <ac:spMkLst>
            <pc:docMk/>
            <pc:sldMk cId="1383560577" sldId="307"/>
            <ac:spMk id="117" creationId="{7D84F46B-82DB-461C-88AC-F6C66B593E2C}"/>
          </ac:spMkLst>
        </pc:spChg>
        <pc:spChg chg="add del">
          <ac:chgData name="Jean Pierre MASSON" userId="8ea6ee08b4dde43d" providerId="LiveId" clId="{24ABA706-E5F8-41D7-AFCF-C10C149ABAC6}" dt="2025-04-06T17:24:48.871" v="584" actId="26606"/>
          <ac:spMkLst>
            <pc:docMk/>
            <pc:sldMk cId="1383560577" sldId="307"/>
            <ac:spMk id="118" creationId="{6A55F051-97DE-49FF-BB21-0EDA63C246F1}"/>
          </ac:spMkLst>
        </pc:spChg>
        <pc:spChg chg="add del">
          <ac:chgData name="Jean Pierre MASSON" userId="8ea6ee08b4dde43d" providerId="LiveId" clId="{24ABA706-E5F8-41D7-AFCF-C10C149ABAC6}" dt="2025-04-06T17:24:48.871" v="584" actId="26606"/>
          <ac:spMkLst>
            <pc:docMk/>
            <pc:sldMk cId="1383560577" sldId="307"/>
            <ac:spMk id="119" creationId="{7E1612B4-AD89-404E-AE2A-48CCF1FE0538}"/>
          </ac:spMkLst>
        </pc:spChg>
        <pc:spChg chg="add">
          <ac:chgData name="Jean Pierre MASSON" userId="8ea6ee08b4dde43d" providerId="LiveId" clId="{24ABA706-E5F8-41D7-AFCF-C10C149ABAC6}" dt="2025-04-06T17:24:48.881" v="585" actId="26606"/>
          <ac:spMkLst>
            <pc:docMk/>
            <pc:sldMk cId="1383560577" sldId="307"/>
            <ac:spMk id="124" creationId="{9FFA7C60-EEB5-45DC-B964-20A76F776EF5}"/>
          </ac:spMkLst>
        </pc:spChg>
        <pc:spChg chg="add">
          <ac:chgData name="Jean Pierre MASSON" userId="8ea6ee08b4dde43d" providerId="LiveId" clId="{24ABA706-E5F8-41D7-AFCF-C10C149ABAC6}" dt="2025-04-06T17:24:48.881" v="585" actId="26606"/>
          <ac:spMkLst>
            <pc:docMk/>
            <pc:sldMk cId="1383560577" sldId="307"/>
            <ac:spMk id="125" creationId="{7D84F46B-82DB-461C-88AC-F6C66B593E2C}"/>
          </ac:spMkLst>
        </pc:spChg>
        <pc:spChg chg="add">
          <ac:chgData name="Jean Pierre MASSON" userId="8ea6ee08b4dde43d" providerId="LiveId" clId="{24ABA706-E5F8-41D7-AFCF-C10C149ABAC6}" dt="2025-04-06T17:24:48.881" v="585" actId="26606"/>
          <ac:spMkLst>
            <pc:docMk/>
            <pc:sldMk cId="1383560577" sldId="307"/>
            <ac:spMk id="126" creationId="{0147D98C-0914-4CCC-9221-3E732A8C671E}"/>
          </ac:spMkLst>
        </pc:spChg>
        <pc:spChg chg="add">
          <ac:chgData name="Jean Pierre MASSON" userId="8ea6ee08b4dde43d" providerId="LiveId" clId="{24ABA706-E5F8-41D7-AFCF-C10C149ABAC6}" dt="2025-04-06T17:24:48.881" v="585" actId="26606"/>
          <ac:spMkLst>
            <pc:docMk/>
            <pc:sldMk cId="1383560577" sldId="307"/>
            <ac:spMk id="127" creationId="{95746409-9281-4501-B230-30E8E5F43177}"/>
          </ac:spMkLst>
        </pc:spChg>
        <pc:grpChg chg="add del">
          <ac:chgData name="Jean Pierre MASSON" userId="8ea6ee08b4dde43d" providerId="LiveId" clId="{24ABA706-E5F8-41D7-AFCF-C10C149ABAC6}" dt="2025-04-06T17:24:42.934" v="576" actId="26606"/>
          <ac:grpSpMkLst>
            <pc:docMk/>
            <pc:sldMk cId="1383560577" sldId="307"/>
            <ac:grpSpMk id="11" creationId="{58DF5B7A-7785-49C6-B4EB-252FF28C2132}"/>
          </ac:grpSpMkLst>
        </pc:grpChg>
        <pc:grpChg chg="add del">
          <ac:chgData name="Jean Pierre MASSON" userId="8ea6ee08b4dde43d" providerId="LiveId" clId="{24ABA706-E5F8-41D7-AFCF-C10C149ABAC6}" dt="2025-04-06T17:24:42.934" v="576" actId="26606"/>
          <ac:grpSpMkLst>
            <pc:docMk/>
            <pc:sldMk cId="1383560577" sldId="307"/>
            <ac:grpSpMk id="25" creationId="{9F9B151E-1B34-4FA6-A53D-B92F787D9EAD}"/>
          </ac:grpSpMkLst>
        </pc:grpChg>
        <pc:grpChg chg="add del">
          <ac:chgData name="Jean Pierre MASSON" userId="8ea6ee08b4dde43d" providerId="LiveId" clId="{24ABA706-E5F8-41D7-AFCF-C10C149ABAC6}" dt="2025-04-06T17:24:44.184" v="578" actId="26606"/>
          <ac:grpSpMkLst>
            <pc:docMk/>
            <pc:sldMk cId="1383560577" sldId="307"/>
            <ac:grpSpMk id="47" creationId="{58DF5B7A-7785-49C6-B4EB-252FF28C2132}"/>
          </ac:grpSpMkLst>
        </pc:grpChg>
        <pc:grpChg chg="add del">
          <ac:chgData name="Jean Pierre MASSON" userId="8ea6ee08b4dde43d" providerId="LiveId" clId="{24ABA706-E5F8-41D7-AFCF-C10C149ABAC6}" dt="2025-04-06T17:24:44.184" v="578" actId="26606"/>
          <ac:grpSpMkLst>
            <pc:docMk/>
            <pc:sldMk cId="1383560577" sldId="307"/>
            <ac:grpSpMk id="48" creationId="{9F9B151E-1B34-4FA6-A53D-B92F787D9EAD}"/>
          </ac:grpSpMkLst>
        </pc:grpChg>
        <pc:grpChg chg="add del">
          <ac:chgData name="Jean Pierre MASSON" userId="8ea6ee08b4dde43d" providerId="LiveId" clId="{24ABA706-E5F8-41D7-AFCF-C10C149ABAC6}" dt="2025-04-06T17:24:46.824" v="580" actId="26606"/>
          <ac:grpSpMkLst>
            <pc:docMk/>
            <pc:sldMk cId="1383560577" sldId="307"/>
            <ac:grpSpMk id="53" creationId="{58DF5B7A-7785-49C6-B4EB-252FF28C2132}"/>
          </ac:grpSpMkLst>
        </pc:grpChg>
        <pc:grpChg chg="add del">
          <ac:chgData name="Jean Pierre MASSON" userId="8ea6ee08b4dde43d" providerId="LiveId" clId="{24ABA706-E5F8-41D7-AFCF-C10C149ABAC6}" dt="2025-04-06T17:24:46.824" v="580" actId="26606"/>
          <ac:grpSpMkLst>
            <pc:docMk/>
            <pc:sldMk cId="1383560577" sldId="307"/>
            <ac:grpSpMk id="66" creationId="{9F9B151E-1B34-4FA6-A53D-B92F787D9EAD}"/>
          </ac:grpSpMkLst>
        </pc:grpChg>
        <pc:grpChg chg="add del">
          <ac:chgData name="Jean Pierre MASSON" userId="8ea6ee08b4dde43d" providerId="LiveId" clId="{24ABA706-E5F8-41D7-AFCF-C10C149ABAC6}" dt="2025-04-06T17:24:48.409" v="582" actId="26606"/>
          <ac:grpSpMkLst>
            <pc:docMk/>
            <pc:sldMk cId="1383560577" sldId="307"/>
            <ac:grpSpMk id="84" creationId="{58DF5B7A-7785-49C6-B4EB-252FF28C2132}"/>
          </ac:grpSpMkLst>
        </pc:grpChg>
        <pc:grpChg chg="add del">
          <ac:chgData name="Jean Pierre MASSON" userId="8ea6ee08b4dde43d" providerId="LiveId" clId="{24ABA706-E5F8-41D7-AFCF-C10C149ABAC6}" dt="2025-04-06T17:24:48.409" v="582" actId="26606"/>
          <ac:grpSpMkLst>
            <pc:docMk/>
            <pc:sldMk cId="1383560577" sldId="307"/>
            <ac:grpSpMk id="85" creationId="{9F9B151E-1B34-4FA6-A53D-B92F787D9EAD}"/>
          </ac:grpSpMkLst>
        </pc:grpChg>
        <pc:grpChg chg="add del">
          <ac:chgData name="Jean Pierre MASSON" userId="8ea6ee08b4dde43d" providerId="LiveId" clId="{24ABA706-E5F8-41D7-AFCF-C10C149ABAC6}" dt="2025-04-06T17:24:48.871" v="584" actId="26606"/>
          <ac:grpSpMkLst>
            <pc:docMk/>
            <pc:sldMk cId="1383560577" sldId="307"/>
            <ac:grpSpMk id="90" creationId="{58DF5B7A-7785-49C6-B4EB-252FF28C2132}"/>
          </ac:grpSpMkLst>
        </pc:grpChg>
        <pc:grpChg chg="add del">
          <ac:chgData name="Jean Pierre MASSON" userId="8ea6ee08b4dde43d" providerId="LiveId" clId="{24ABA706-E5F8-41D7-AFCF-C10C149ABAC6}" dt="2025-04-06T17:24:48.871" v="584" actId="26606"/>
          <ac:grpSpMkLst>
            <pc:docMk/>
            <pc:sldMk cId="1383560577" sldId="307"/>
            <ac:grpSpMk id="103" creationId="{9F9B151E-1B34-4FA6-A53D-B92F787D9EAD}"/>
          </ac:grpSpMkLst>
        </pc:grpChg>
        <pc:grpChg chg="add">
          <ac:chgData name="Jean Pierre MASSON" userId="8ea6ee08b4dde43d" providerId="LiveId" clId="{24ABA706-E5F8-41D7-AFCF-C10C149ABAC6}" dt="2025-04-06T17:24:48.881" v="585" actId="26606"/>
          <ac:grpSpMkLst>
            <pc:docMk/>
            <pc:sldMk cId="1383560577" sldId="307"/>
            <ac:grpSpMk id="121" creationId="{58DF5B7A-7785-49C6-B4EB-252FF28C2132}"/>
          </ac:grpSpMkLst>
        </pc:grpChg>
        <pc:grpChg chg="add">
          <ac:chgData name="Jean Pierre MASSON" userId="8ea6ee08b4dde43d" providerId="LiveId" clId="{24ABA706-E5F8-41D7-AFCF-C10C149ABAC6}" dt="2025-04-06T17:24:48.881" v="585" actId="26606"/>
          <ac:grpSpMkLst>
            <pc:docMk/>
            <pc:sldMk cId="1383560577" sldId="307"/>
            <ac:grpSpMk id="122" creationId="{9F9B151E-1B34-4FA6-A53D-B92F787D9EAD}"/>
          </ac:grpSpMkLst>
        </pc:grpChg>
        <pc:picChg chg="add del mod">
          <ac:chgData name="Jean Pierre MASSON" userId="8ea6ee08b4dde43d" providerId="LiveId" clId="{24ABA706-E5F8-41D7-AFCF-C10C149ABAC6}" dt="2025-04-06T17:28:56.016" v="652" actId="478"/>
          <ac:picMkLst>
            <pc:docMk/>
            <pc:sldMk cId="1383560577" sldId="307"/>
            <ac:picMk id="6" creationId="{11424E33-C78C-0DCE-0BE0-6DDF3F3595D6}"/>
          </ac:picMkLst>
        </pc:picChg>
        <pc:picChg chg="add mod">
          <ac:chgData name="Jean Pierre MASSON" userId="8ea6ee08b4dde43d" providerId="LiveId" clId="{24ABA706-E5F8-41D7-AFCF-C10C149ABAC6}" dt="2025-04-06T17:38:41.731" v="739" actId="1076"/>
          <ac:picMkLst>
            <pc:docMk/>
            <pc:sldMk cId="1383560577" sldId="307"/>
            <ac:picMk id="9" creationId="{A2DB506A-302C-C111-32C1-62068DBF91D6}"/>
          </ac:picMkLst>
        </pc:picChg>
        <pc:picChg chg="del">
          <ac:chgData name="Jean Pierre MASSON" userId="8ea6ee08b4dde43d" providerId="LiveId" clId="{24ABA706-E5F8-41D7-AFCF-C10C149ABAC6}" dt="2025-04-06T17:24:11.643" v="568" actId="478"/>
          <ac:picMkLst>
            <pc:docMk/>
            <pc:sldMk cId="1383560577" sldId="307"/>
            <ac:picMk id="27" creationId="{6D1F6228-3C88-8FED-71C1-19072152EBF1}"/>
          </ac:picMkLst>
        </pc:picChg>
      </pc:sldChg>
      <pc:sldChg chg="addSp delSp modSp add mod">
        <pc:chgData name="Jean Pierre MASSON" userId="8ea6ee08b4dde43d" providerId="LiveId" clId="{24ABA706-E5F8-41D7-AFCF-C10C149ABAC6}" dt="2025-04-06T17:38:34.808" v="738" actId="1076"/>
        <pc:sldMkLst>
          <pc:docMk/>
          <pc:sldMk cId="2631268309" sldId="308"/>
        </pc:sldMkLst>
        <pc:spChg chg="add mod">
          <ac:chgData name="Jean Pierre MASSON" userId="8ea6ee08b4dde43d" providerId="LiveId" clId="{24ABA706-E5F8-41D7-AFCF-C10C149ABAC6}" dt="2025-04-06T17:38:34.808" v="738" actId="1076"/>
          <ac:spMkLst>
            <pc:docMk/>
            <pc:sldMk cId="2631268309" sldId="308"/>
            <ac:spMk id="2" creationId="{422AB6C9-0C16-E7AB-34A9-D1E8FAC45298}"/>
          </ac:spMkLst>
        </pc:spChg>
        <pc:spChg chg="mod">
          <ac:chgData name="Jean Pierre MASSON" userId="8ea6ee08b4dde43d" providerId="LiveId" clId="{24ABA706-E5F8-41D7-AFCF-C10C149ABAC6}" dt="2025-04-06T17:38:26.572" v="736" actId="1076"/>
          <ac:spMkLst>
            <pc:docMk/>
            <pc:sldMk cId="2631268309" sldId="308"/>
            <ac:spMk id="4" creationId="{6F2E7360-2AEA-2E1B-894F-F0BB74BAE984}"/>
          </ac:spMkLst>
        </pc:spChg>
        <pc:picChg chg="del">
          <ac:chgData name="Jean Pierre MASSON" userId="8ea6ee08b4dde43d" providerId="LiveId" clId="{24ABA706-E5F8-41D7-AFCF-C10C149ABAC6}" dt="2025-04-06T17:26:03.110" v="588" actId="478"/>
          <ac:picMkLst>
            <pc:docMk/>
            <pc:sldMk cId="2631268309" sldId="308"/>
            <ac:picMk id="27" creationId="{2FCBDF4F-2F22-A26E-136D-B12C147CF1CA}"/>
          </ac:picMkLst>
        </pc:picChg>
      </pc:sldChg>
      <pc:sldChg chg="addSp delSp modSp add mod modNotesTx">
        <pc:chgData name="Jean Pierre MASSON" userId="8ea6ee08b4dde43d" providerId="LiveId" clId="{24ABA706-E5F8-41D7-AFCF-C10C149ABAC6}" dt="2025-04-06T17:37:18.368" v="728" actId="6549"/>
        <pc:sldMkLst>
          <pc:docMk/>
          <pc:sldMk cId="2452220891" sldId="309"/>
        </pc:sldMkLst>
        <pc:spChg chg="add mod">
          <ac:chgData name="Jean Pierre MASSON" userId="8ea6ee08b4dde43d" providerId="LiveId" clId="{24ABA706-E5F8-41D7-AFCF-C10C149ABAC6}" dt="2025-04-06T17:37:18.368" v="728" actId="6549"/>
          <ac:spMkLst>
            <pc:docMk/>
            <pc:sldMk cId="2452220891" sldId="309"/>
            <ac:spMk id="2" creationId="{CA17EDAE-2B7A-8503-80CB-F3E86E7025DE}"/>
          </ac:spMkLst>
        </pc:spChg>
        <pc:picChg chg="del">
          <ac:chgData name="Jean Pierre MASSON" userId="8ea6ee08b4dde43d" providerId="LiveId" clId="{24ABA706-E5F8-41D7-AFCF-C10C149ABAC6}" dt="2025-04-06T17:32:20.469" v="668" actId="478"/>
          <ac:picMkLst>
            <pc:docMk/>
            <pc:sldMk cId="2452220891" sldId="309"/>
            <ac:picMk id="9" creationId="{259CB052-B38B-5CD0-8DFD-97B4F0FFA661}"/>
          </ac:picMkLst>
        </pc:picChg>
      </pc:sldChg>
      <pc:sldChg chg="modSp add mod">
        <pc:chgData name="Jean Pierre MASSON" userId="8ea6ee08b4dde43d" providerId="LiveId" clId="{24ABA706-E5F8-41D7-AFCF-C10C149ABAC6}" dt="2025-04-06T17:37:41.379" v="735" actId="6549"/>
        <pc:sldMkLst>
          <pc:docMk/>
          <pc:sldMk cId="4169428909" sldId="310"/>
        </pc:sldMkLst>
        <pc:spChg chg="mod">
          <ac:chgData name="Jean Pierre MASSON" userId="8ea6ee08b4dde43d" providerId="LiveId" clId="{24ABA706-E5F8-41D7-AFCF-C10C149ABAC6}" dt="2025-04-06T17:37:41.379" v="735" actId="6549"/>
          <ac:spMkLst>
            <pc:docMk/>
            <pc:sldMk cId="4169428909" sldId="310"/>
            <ac:spMk id="2" creationId="{07D7B2FB-2698-BDCC-8630-777F558476C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4-05-30T16:10:57.496" idx="1">
    <p:pos x="10" y="10"/>
    <p:text>#Datamind - Tendances 2023</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E5881-1E91-4B9E-BFB3-2FE4FC0AC51D}" type="datetimeFigureOut">
              <a:rPr lang="fr-FR" smtClean="0"/>
              <a:t>07/04/2025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B0BA8-7458-4330-B32A-C742DAE74ADA}" type="slidenum">
              <a:rPr lang="fr-FR" smtClean="0"/>
              <a:t>‹N°›</a:t>
            </a:fld>
            <a:endParaRPr lang="fr-FR"/>
          </a:p>
        </p:txBody>
      </p:sp>
    </p:spTree>
    <p:extLst>
      <p:ext uri="{BB962C8B-B14F-4D97-AF65-F5344CB8AC3E}">
        <p14:creationId xmlns:p14="http://schemas.microsoft.com/office/powerpoint/2010/main" val="190078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 20mn</a:t>
            </a:r>
          </a:p>
          <a:p>
            <a:r>
              <a:rPr lang="fr-FR" dirty="0"/>
              <a:t>2/ 25mn</a:t>
            </a:r>
          </a:p>
          <a:p>
            <a:r>
              <a:rPr lang="fr-FR" dirty="0"/>
              <a:t>3/ 45mn</a:t>
            </a:r>
          </a:p>
          <a:p>
            <a:r>
              <a:rPr lang="fr-FR" dirty="0"/>
              <a:t>Soit 1h30 + discussions</a:t>
            </a:r>
          </a:p>
        </p:txBody>
      </p:sp>
      <p:sp>
        <p:nvSpPr>
          <p:cNvPr id="4" name="Espace réservé du numéro de diapositive 3"/>
          <p:cNvSpPr>
            <a:spLocks noGrp="1"/>
          </p:cNvSpPr>
          <p:nvPr>
            <p:ph type="sldNum" sz="quarter" idx="10"/>
          </p:nvPr>
        </p:nvSpPr>
        <p:spPr/>
        <p:txBody>
          <a:bodyPr/>
          <a:lstStyle/>
          <a:p>
            <a:fld id="{664B0BA8-7458-4330-B32A-C742DAE74ADA}" type="slidenum">
              <a:rPr lang="fr-FR" smtClean="0"/>
              <a:t>1</a:t>
            </a:fld>
            <a:endParaRPr lang="fr-FR"/>
          </a:p>
        </p:txBody>
      </p:sp>
    </p:spTree>
    <p:extLst>
      <p:ext uri="{BB962C8B-B14F-4D97-AF65-F5344CB8AC3E}">
        <p14:creationId xmlns:p14="http://schemas.microsoft.com/office/powerpoint/2010/main" val="869833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u="none" strike="noStrike" kern="1200" baseline="0" dirty="0">
                <a:solidFill>
                  <a:schemeClr val="tx1"/>
                </a:solidFill>
                <a:latin typeface="+mn-lt"/>
                <a:ea typeface="+mn-ea"/>
                <a:cs typeface="+mn-cs"/>
              </a:rPr>
              <a:t>#</a:t>
            </a:r>
            <a:r>
              <a:rPr lang="fr-FR" sz="1200" b="1" i="0" u="none" strike="noStrike" kern="1200" baseline="0" dirty="0" err="1">
                <a:solidFill>
                  <a:schemeClr val="tx1"/>
                </a:solidFill>
                <a:latin typeface="+mn-lt"/>
                <a:ea typeface="+mn-ea"/>
                <a:cs typeface="+mn-cs"/>
              </a:rPr>
              <a:t>Datamind</a:t>
            </a:r>
            <a:endParaRPr lang="fr-FR" sz="1200" b="0" i="0" u="none" strike="noStrike" kern="1200" baseline="0" dirty="0">
              <a:solidFill>
                <a:schemeClr val="tx1"/>
              </a:solidFill>
              <a:latin typeface="+mn-lt"/>
              <a:ea typeface="+mn-ea"/>
              <a:cs typeface="+mn-cs"/>
            </a:endParaRPr>
          </a:p>
          <a:p>
            <a:r>
              <a:rPr lang="fr-FR" sz="1200" b="1" i="0" u="none" strike="noStrike" kern="1200" baseline="0" dirty="0">
                <a:solidFill>
                  <a:schemeClr val="tx1"/>
                </a:solidFill>
                <a:latin typeface="+mn-lt"/>
                <a:ea typeface="+mn-ea"/>
                <a:cs typeface="+mn-cs"/>
              </a:rPr>
              <a:t>Tendances 2023</a:t>
            </a:r>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Les chiffres essentiels pour comprendre les réseaux sociaux</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Grand public &gt; 2018 : 23mn – 2021 : 45mn - 2022 : 52mn – 2023 : 56mn</a:t>
            </a:r>
            <a:endParaRPr lang="fr-FR" dirty="0"/>
          </a:p>
        </p:txBody>
      </p:sp>
      <p:sp>
        <p:nvSpPr>
          <p:cNvPr id="4" name="Espace réservé du numéro de diapositive 3"/>
          <p:cNvSpPr>
            <a:spLocks noGrp="1"/>
          </p:cNvSpPr>
          <p:nvPr>
            <p:ph type="sldNum" sz="quarter" idx="10"/>
          </p:nvPr>
        </p:nvSpPr>
        <p:spPr/>
        <p:txBody>
          <a:bodyPr/>
          <a:lstStyle/>
          <a:p>
            <a:fld id="{664B0BA8-7458-4330-B32A-C742DAE74ADA}" type="slidenum">
              <a:rPr lang="fr-FR" smtClean="0"/>
              <a:t>12</a:t>
            </a:fld>
            <a:endParaRPr lang="fr-FR"/>
          </a:p>
        </p:txBody>
      </p:sp>
    </p:spTree>
    <p:extLst>
      <p:ext uri="{BB962C8B-B14F-4D97-AF65-F5344CB8AC3E}">
        <p14:creationId xmlns:p14="http://schemas.microsoft.com/office/powerpoint/2010/main" val="3283700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Etude Born social 2023</a:t>
            </a:r>
            <a:r>
              <a:rPr lang="fr-FR" baseline="0" dirty="0"/>
              <a:t>  : https://heaven.paris/files/BornSocial2023vpublic.pdf </a:t>
            </a:r>
            <a:endParaRPr lang="fr-FR" dirty="0"/>
          </a:p>
        </p:txBody>
      </p:sp>
      <p:sp>
        <p:nvSpPr>
          <p:cNvPr id="4" name="Espace réservé du numéro de diapositive 3"/>
          <p:cNvSpPr>
            <a:spLocks noGrp="1"/>
          </p:cNvSpPr>
          <p:nvPr>
            <p:ph type="sldNum" sz="quarter" idx="10"/>
          </p:nvPr>
        </p:nvSpPr>
        <p:spPr/>
        <p:txBody>
          <a:bodyPr/>
          <a:lstStyle/>
          <a:p>
            <a:fld id="{58ECFE81-569A-44AE-8478-C524CB8BE2E5}" type="slidenum">
              <a:rPr lang="fr-FR" smtClean="0"/>
              <a:pPr/>
              <a:t>13</a:t>
            </a:fld>
            <a:endParaRPr lang="fr-FR"/>
          </a:p>
        </p:txBody>
      </p:sp>
    </p:spTree>
    <p:extLst>
      <p:ext uri="{BB962C8B-B14F-4D97-AF65-F5344CB8AC3E}">
        <p14:creationId xmlns:p14="http://schemas.microsoft.com/office/powerpoint/2010/main" val="4123061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Gestion temps écran </a:t>
            </a:r>
            <a:r>
              <a:rPr lang="fr-FR" dirty="0" err="1"/>
              <a:t>Androïd</a:t>
            </a:r>
            <a:r>
              <a:rPr lang="fr-FR" dirty="0"/>
              <a:t> : https://families.google.com/intl/fr/familylink/</a:t>
            </a:r>
          </a:p>
          <a:p>
            <a:r>
              <a:rPr lang="fr-FR" dirty="0"/>
              <a:t>Apple : « Temps d’écran »</a:t>
            </a:r>
          </a:p>
          <a:p>
            <a:endParaRPr lang="fr-FR" dirty="0"/>
          </a:p>
          <a:p>
            <a:r>
              <a:rPr lang="fr-FR" dirty="0" err="1"/>
              <a:t>Infog</a:t>
            </a:r>
            <a:r>
              <a:rPr lang="fr-FR" dirty="0"/>
              <a:t> gauche : 11 à 18</a:t>
            </a:r>
            <a:r>
              <a:rPr lang="fr-FR" baseline="0" dirty="0"/>
              <a:t> ans et </a:t>
            </a:r>
            <a:r>
              <a:rPr lang="fr-FR" baseline="0" dirty="0" err="1"/>
              <a:t>infog</a:t>
            </a:r>
            <a:r>
              <a:rPr lang="fr-FR" baseline="0" dirty="0"/>
              <a:t> droite Born Social (8-11 ans). Très forte augmentation de la connaissance des apps de suivi de temps passé → 55% des enfants ayant un smartphone en ont connaissance (+10 pts par rapport à 2022)</a:t>
            </a:r>
            <a:endParaRPr lang="fr-FR" dirty="0"/>
          </a:p>
        </p:txBody>
      </p:sp>
      <p:sp>
        <p:nvSpPr>
          <p:cNvPr id="4" name="Espace réservé du numéro de diapositive 3"/>
          <p:cNvSpPr>
            <a:spLocks noGrp="1"/>
          </p:cNvSpPr>
          <p:nvPr>
            <p:ph type="sldNum" sz="quarter" idx="10"/>
          </p:nvPr>
        </p:nvSpPr>
        <p:spPr/>
        <p:txBody>
          <a:bodyPr/>
          <a:lstStyle/>
          <a:p>
            <a:fld id="{58ECFE81-569A-44AE-8478-C524CB8BE2E5}" type="slidenum">
              <a:rPr lang="fr-FR" smtClean="0"/>
              <a:pPr/>
              <a:t>14</a:t>
            </a:fld>
            <a:endParaRPr lang="fr-FR"/>
          </a:p>
        </p:txBody>
      </p:sp>
    </p:spTree>
    <p:extLst>
      <p:ext uri="{BB962C8B-B14F-4D97-AF65-F5344CB8AC3E}">
        <p14:creationId xmlns:p14="http://schemas.microsoft.com/office/powerpoint/2010/main" val="1490339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a:t>
            </a:r>
            <a:r>
              <a:rPr lang="fr-FR" dirty="0" err="1"/>
              <a:t>technoférence</a:t>
            </a:r>
            <a:r>
              <a:rPr lang="fr-FR" dirty="0"/>
              <a:t> désigne les “moments où les appareils technologiques interrompent la communication dans la vie quotidienne”, aussi bien entre amis, qu’en couple, ou en famille. C’est un chercheur en psychologie familiale Brandon Mc Daniel, qui a inventé ce terme en 2012.</a:t>
            </a:r>
          </a:p>
          <a:p>
            <a:r>
              <a:rPr lang="fr-FR" dirty="0"/>
              <a:t>41% des parents n’arriveraient pas à montrer l’exemple à leurs enfants en limitant leur utilisation du smartphone. Donc, ils interrompent les moments familiaux avec leur smartphone. Ensuite, ce sont eux qui prennent exemple sur leurs parents, et ainsi de suite. (Enquête </a:t>
            </a:r>
            <a:r>
              <a:rPr lang="fr-FR" dirty="0" err="1"/>
              <a:t>Unaf</a:t>
            </a:r>
            <a:r>
              <a:rPr lang="fr-FR" dirty="0"/>
              <a:t>/open, réalisée par l’Ipsos en 2021).</a:t>
            </a:r>
          </a:p>
        </p:txBody>
      </p:sp>
      <p:sp>
        <p:nvSpPr>
          <p:cNvPr id="4" name="Espace réservé du numéro de diapositive 3"/>
          <p:cNvSpPr>
            <a:spLocks noGrp="1"/>
          </p:cNvSpPr>
          <p:nvPr>
            <p:ph type="sldNum" sz="quarter" idx="10"/>
          </p:nvPr>
        </p:nvSpPr>
        <p:spPr/>
        <p:txBody>
          <a:bodyPr/>
          <a:lstStyle/>
          <a:p>
            <a:fld id="{58ECFE81-569A-44AE-8478-C524CB8BE2E5}" type="slidenum">
              <a:rPr lang="fr-FR" smtClean="0"/>
              <a:pPr/>
              <a:t>15</a:t>
            </a:fld>
            <a:endParaRPr lang="fr-FR"/>
          </a:p>
        </p:txBody>
      </p:sp>
    </p:spTree>
    <p:extLst>
      <p:ext uri="{BB962C8B-B14F-4D97-AF65-F5344CB8AC3E}">
        <p14:creationId xmlns:p14="http://schemas.microsoft.com/office/powerpoint/2010/main" val="3515507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Enquête : « Parents, enfants &amp; numérique », une étude IPSOS pour l’OPEN et l’</a:t>
            </a:r>
            <a:r>
              <a:rPr lang="fr-FR" sz="1200" kern="1200" dirty="0" err="1">
                <a:solidFill>
                  <a:schemeClr val="tx1"/>
                </a:solidFill>
                <a:effectLst/>
                <a:latin typeface="+mn-lt"/>
                <a:ea typeface="+mn-ea"/>
                <a:cs typeface="+mn-cs"/>
              </a:rPr>
              <a:t>Unaf</a:t>
            </a:r>
            <a:r>
              <a:rPr lang="fr-FR" sz="1200" kern="1200" dirty="0">
                <a:solidFill>
                  <a:schemeClr val="tx1"/>
                </a:solidFill>
                <a:effectLst/>
                <a:latin typeface="+mn-lt"/>
                <a:ea typeface="+mn-ea"/>
                <a:cs typeface="+mn-cs"/>
              </a:rPr>
              <a:t>, avec le soutien de Google. 2022</a:t>
            </a:r>
            <a:endParaRPr lang="fr-FR" dirty="0"/>
          </a:p>
        </p:txBody>
      </p:sp>
      <p:sp>
        <p:nvSpPr>
          <p:cNvPr id="4" name="Espace réservé du numéro de diapositive 3"/>
          <p:cNvSpPr>
            <a:spLocks noGrp="1"/>
          </p:cNvSpPr>
          <p:nvPr>
            <p:ph type="sldNum" sz="quarter" idx="10"/>
          </p:nvPr>
        </p:nvSpPr>
        <p:spPr/>
        <p:txBody>
          <a:bodyPr/>
          <a:lstStyle/>
          <a:p>
            <a:fld id="{58ECFE81-569A-44AE-8478-C524CB8BE2E5}" type="slidenum">
              <a:rPr lang="fr-FR" smtClean="0"/>
              <a:pPr/>
              <a:t>16</a:t>
            </a:fld>
            <a:endParaRPr lang="fr-FR"/>
          </a:p>
        </p:txBody>
      </p:sp>
    </p:spTree>
    <p:extLst>
      <p:ext uri="{BB962C8B-B14F-4D97-AF65-F5344CB8AC3E}">
        <p14:creationId xmlns:p14="http://schemas.microsoft.com/office/powerpoint/2010/main" val="77349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Centrer sur </a:t>
            </a:r>
            <a:r>
              <a:rPr lang="fr-FR" dirty="0" err="1"/>
              <a:t>Tik</a:t>
            </a:r>
            <a:r>
              <a:rPr lang="fr-FR" dirty="0"/>
              <a:t> Tok et passer en</a:t>
            </a:r>
            <a:r>
              <a:rPr lang="fr-FR" baseline="0" dirty="0"/>
              <a:t> revue les principales (</a:t>
            </a:r>
            <a:r>
              <a:rPr lang="fr-FR" baseline="0" dirty="0" err="1"/>
              <a:t>facebook</a:t>
            </a:r>
            <a:r>
              <a:rPr lang="fr-FR" baseline="0" dirty="0"/>
              <a:t> vieux)</a:t>
            </a:r>
            <a:endParaRPr lang="fr-FR" dirty="0"/>
          </a:p>
        </p:txBody>
      </p:sp>
      <p:sp>
        <p:nvSpPr>
          <p:cNvPr id="4" name="Espace réservé du numéro de diapositive 3"/>
          <p:cNvSpPr>
            <a:spLocks noGrp="1"/>
          </p:cNvSpPr>
          <p:nvPr>
            <p:ph type="sldNum" sz="quarter" idx="10"/>
          </p:nvPr>
        </p:nvSpPr>
        <p:spPr/>
        <p:txBody>
          <a:bodyPr/>
          <a:lstStyle/>
          <a:p>
            <a:fld id="{664B0BA8-7458-4330-B32A-C742DAE74ADA}" type="slidenum">
              <a:rPr lang="fr-FR" smtClean="0"/>
              <a:t>17</a:t>
            </a:fld>
            <a:endParaRPr lang="fr-FR"/>
          </a:p>
        </p:txBody>
      </p:sp>
    </p:spTree>
    <p:extLst>
      <p:ext uri="{BB962C8B-B14F-4D97-AF65-F5344CB8AC3E}">
        <p14:creationId xmlns:p14="http://schemas.microsoft.com/office/powerpoint/2010/main" val="3124501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8ECFE81-569A-44AE-8478-C524CB8BE2E5}" type="slidenum">
              <a:rPr lang="fr-FR" smtClean="0"/>
              <a:pPr/>
              <a:t>18</a:t>
            </a:fld>
            <a:endParaRPr lang="fr-FR"/>
          </a:p>
        </p:txBody>
      </p:sp>
    </p:spTree>
    <p:extLst>
      <p:ext uri="{BB962C8B-B14F-4D97-AF65-F5344CB8AC3E}">
        <p14:creationId xmlns:p14="http://schemas.microsoft.com/office/powerpoint/2010/main" val="2655313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ECFE81-569A-44AE-8478-C524CB8BE2E5}" type="slidenum">
              <a:rPr lang="fr-FR" smtClean="0"/>
              <a:pPr/>
              <a:t>19</a:t>
            </a:fld>
            <a:endParaRPr lang="fr-FR"/>
          </a:p>
        </p:txBody>
      </p:sp>
    </p:spTree>
    <p:extLst>
      <p:ext uri="{BB962C8B-B14F-4D97-AF65-F5344CB8AC3E}">
        <p14:creationId xmlns:p14="http://schemas.microsoft.com/office/powerpoint/2010/main" val="1026697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Se faire </a:t>
            </a:r>
            <a:r>
              <a:rPr lang="fr-FR" b="1" dirty="0" err="1"/>
              <a:t>ghoster</a:t>
            </a:r>
            <a:r>
              <a:rPr lang="fr-FR" b="1" dirty="0"/>
              <a:t> </a:t>
            </a:r>
            <a:r>
              <a:rPr lang="fr-FR" dirty="0"/>
              <a:t>: </a:t>
            </a:r>
            <a:r>
              <a:rPr lang="fr-FR" b="0" dirty="0"/>
              <a:t>fin abrupte de toute communication avec une personne, sans aucune explication</a:t>
            </a:r>
          </a:p>
          <a:p>
            <a:r>
              <a:rPr lang="fr-FR" dirty="0"/>
              <a:t>Le </a:t>
            </a:r>
            <a:r>
              <a:rPr lang="fr-FR" b="1" i="1" dirty="0"/>
              <a:t>happy </a:t>
            </a:r>
            <a:r>
              <a:rPr lang="fr-FR" b="1" i="1" dirty="0" err="1"/>
              <a:t>slapping</a:t>
            </a:r>
            <a:r>
              <a:rPr lang="fr-FR" b="1" dirty="0"/>
              <a:t> </a:t>
            </a:r>
            <a:r>
              <a:rPr lang="fr-FR" dirty="0"/>
              <a:t>ou </a:t>
            </a:r>
            <a:r>
              <a:rPr lang="fr-FR" b="1" dirty="0" err="1"/>
              <a:t>vidéolynchage</a:t>
            </a:r>
            <a:r>
              <a:rPr lang="fr-FR" dirty="0"/>
              <a:t> ou </a:t>
            </a:r>
            <a:r>
              <a:rPr lang="fr-FR" b="1" dirty="0" err="1"/>
              <a:t>vidéoagression</a:t>
            </a:r>
            <a:r>
              <a:rPr lang="fr-FR" dirty="0"/>
              <a:t> est une pratique consistant à filmer l'agression physique d'une personne</a:t>
            </a:r>
            <a:endParaRPr lang="fr-FR" b="0" dirty="0"/>
          </a:p>
        </p:txBody>
      </p:sp>
      <p:sp>
        <p:nvSpPr>
          <p:cNvPr id="4" name="Espace réservé du numéro de diapositive 3"/>
          <p:cNvSpPr>
            <a:spLocks noGrp="1"/>
          </p:cNvSpPr>
          <p:nvPr>
            <p:ph type="sldNum" sz="quarter" idx="10"/>
          </p:nvPr>
        </p:nvSpPr>
        <p:spPr/>
        <p:txBody>
          <a:bodyPr/>
          <a:lstStyle/>
          <a:p>
            <a:fld id="{58ECFE81-569A-44AE-8478-C524CB8BE2E5}" type="slidenum">
              <a:rPr lang="fr-FR" smtClean="0"/>
              <a:pPr/>
              <a:t>20</a:t>
            </a:fld>
            <a:endParaRPr lang="fr-FR"/>
          </a:p>
        </p:txBody>
      </p:sp>
    </p:spTree>
    <p:extLst>
      <p:ext uri="{BB962C8B-B14F-4D97-AF65-F5344CB8AC3E}">
        <p14:creationId xmlns:p14="http://schemas.microsoft.com/office/powerpoint/2010/main" val="465503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8ECFE81-569A-44AE-8478-C524CB8BE2E5}" type="slidenum">
              <a:rPr lang="fr-FR" smtClean="0"/>
              <a:pPr/>
              <a:t>21</a:t>
            </a:fld>
            <a:endParaRPr lang="fr-FR"/>
          </a:p>
        </p:txBody>
      </p:sp>
    </p:spTree>
    <p:extLst>
      <p:ext uri="{BB962C8B-B14F-4D97-AF65-F5344CB8AC3E}">
        <p14:creationId xmlns:p14="http://schemas.microsoft.com/office/powerpoint/2010/main" val="3744236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Le CRCN est la déclinaison, pour la France, du</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référentiel européen DIGCOMP; </a:t>
            </a:r>
            <a:r>
              <a:rPr lang="fr-FR" sz="1200" b="0" kern="1200" dirty="0">
                <a:solidFill>
                  <a:schemeClr val="tx1"/>
                </a:solidFill>
                <a:effectLst/>
                <a:latin typeface="+mn-lt"/>
                <a:ea typeface="+mn-ea"/>
                <a:cs typeface="+mn-cs"/>
              </a:rPr>
              <a:t>La certification </a:t>
            </a:r>
            <a:r>
              <a:rPr lang="fr-FR" sz="1200" b="0" kern="1200" dirty="0" err="1">
                <a:solidFill>
                  <a:schemeClr val="tx1"/>
                </a:solidFill>
                <a:effectLst/>
                <a:latin typeface="+mn-lt"/>
                <a:ea typeface="+mn-ea"/>
                <a:cs typeface="+mn-cs"/>
              </a:rPr>
              <a:t>Pix</a:t>
            </a:r>
            <a:r>
              <a:rPr lang="fr-FR" sz="1200" b="0" kern="1200" dirty="0">
                <a:solidFill>
                  <a:schemeClr val="tx1"/>
                </a:solidFill>
                <a:effectLst/>
                <a:latin typeface="+mn-lt"/>
                <a:ea typeface="+mn-ea"/>
                <a:cs typeface="+mn-cs"/>
              </a:rPr>
              <a:t> vous permet de valoriser officiellement des compétences numériques à travers une session de certification,</a:t>
            </a:r>
            <a:r>
              <a:rPr lang="fr-FR" sz="1200" b="0" kern="1200" baseline="0" dirty="0">
                <a:solidFill>
                  <a:schemeClr val="tx1"/>
                </a:solidFill>
                <a:effectLst/>
                <a:latin typeface="+mn-lt"/>
                <a:ea typeface="+mn-ea"/>
                <a:cs typeface="+mn-cs"/>
              </a:rPr>
              <a:t> valable 3 ans. Obligatoire en terminale. </a:t>
            </a:r>
            <a:endParaRPr lang="fr-FR" dirty="0"/>
          </a:p>
        </p:txBody>
      </p:sp>
      <p:sp>
        <p:nvSpPr>
          <p:cNvPr id="4" name="Espace réservé du numéro de diapositive 3"/>
          <p:cNvSpPr>
            <a:spLocks noGrp="1"/>
          </p:cNvSpPr>
          <p:nvPr>
            <p:ph type="sldNum" sz="quarter" idx="10"/>
          </p:nvPr>
        </p:nvSpPr>
        <p:spPr/>
        <p:txBody>
          <a:bodyPr/>
          <a:lstStyle/>
          <a:p>
            <a:fld id="{5B47D707-1910-47AC-A5E7-23B230E9D4A7}" type="slidenum">
              <a:rPr lang="fr-FR" smtClean="0"/>
              <a:t>3</a:t>
            </a:fld>
            <a:endParaRPr lang="fr-FR"/>
          </a:p>
        </p:txBody>
      </p:sp>
    </p:spTree>
    <p:extLst>
      <p:ext uri="{BB962C8B-B14F-4D97-AF65-F5344CB8AC3E}">
        <p14:creationId xmlns:p14="http://schemas.microsoft.com/office/powerpoint/2010/main" val="532114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r>
              <a:rPr lang="fr-FR" sz="1200" b="1" kern="1200" dirty="0">
                <a:solidFill>
                  <a:schemeClr val="tx1"/>
                </a:solidFill>
                <a:effectLst/>
                <a:latin typeface="+mn-lt"/>
                <a:ea typeface="+mn-ea"/>
                <a:cs typeface="+mn-cs"/>
              </a:rPr>
              <a:t>exemple de conditions</a:t>
            </a:r>
            <a:r>
              <a:rPr lang="fr-FR" sz="1200" kern="1200" dirty="0">
                <a:solidFill>
                  <a:schemeClr val="tx1"/>
                </a:solidFill>
                <a:effectLst/>
                <a:latin typeface="+mn-lt"/>
                <a:ea typeface="+mn-ea"/>
                <a:cs typeface="+mn-cs"/>
              </a:rPr>
              <a:t> :</a:t>
            </a:r>
            <a:endParaRPr lang="fr-FR" dirty="0">
              <a:effectLst/>
            </a:endParaRPr>
          </a:p>
          <a:p>
            <a:pPr rtl="0"/>
            <a:r>
              <a:rPr lang="fr-FR" sz="1200" kern="1200" dirty="0">
                <a:solidFill>
                  <a:schemeClr val="tx1"/>
                </a:solidFill>
                <a:effectLst/>
                <a:latin typeface="+mn-lt"/>
                <a:ea typeface="+mn-ea"/>
                <a:cs typeface="+mn-cs"/>
              </a:rPr>
              <a:t>Qui est enseignant depuis plus de 15 ans ?</a:t>
            </a:r>
            <a:endParaRPr lang="fr-FR" dirty="0">
              <a:effectLst/>
            </a:endParaRPr>
          </a:p>
          <a:p>
            <a:pPr rtl="0"/>
            <a:r>
              <a:rPr lang="fr-FR" sz="1200" kern="1200" dirty="0">
                <a:solidFill>
                  <a:schemeClr val="tx1"/>
                </a:solidFill>
                <a:effectLst/>
                <a:latin typeface="+mn-lt"/>
                <a:ea typeface="+mn-ea"/>
                <a:cs typeface="+mn-cs"/>
              </a:rPr>
              <a:t>Qui pratique une activité sportive ?</a:t>
            </a:r>
          </a:p>
          <a:p>
            <a:pPr rtl="0"/>
            <a:r>
              <a:rPr lang="fr-FR" sz="1200" kern="1200" dirty="0">
                <a:solidFill>
                  <a:schemeClr val="tx1"/>
                </a:solidFill>
                <a:effectLst/>
                <a:latin typeface="+mn-lt"/>
                <a:ea typeface="+mn-ea"/>
                <a:cs typeface="+mn-cs"/>
              </a:rPr>
              <a:t>Qui utilise les outils numériques dans sa </a:t>
            </a:r>
            <a:r>
              <a:rPr lang="fr-FR" sz="1200" kern="1200">
                <a:solidFill>
                  <a:schemeClr val="tx1"/>
                </a:solidFill>
                <a:effectLst/>
                <a:latin typeface="+mn-lt"/>
                <a:ea typeface="+mn-ea"/>
                <a:cs typeface="+mn-cs"/>
              </a:rPr>
              <a:t>classe ?</a:t>
            </a:r>
            <a:endParaRPr lang="fr-FR" dirty="0">
              <a:effectLst/>
            </a:endParaRPr>
          </a:p>
          <a:p>
            <a:pPr rtl="0"/>
            <a:endParaRPr lang="fr-FR" dirty="0">
              <a:effectLst/>
            </a:endParaRPr>
          </a:p>
          <a:p>
            <a:pPr rtl="0"/>
            <a:endParaRPr lang="fr-FR" dirty="0">
              <a:effectLst/>
            </a:endParaRPr>
          </a:p>
          <a:p>
            <a:endParaRPr lang="fr-FR" dirty="0"/>
          </a:p>
        </p:txBody>
      </p:sp>
      <p:sp>
        <p:nvSpPr>
          <p:cNvPr id="4" name="Espace réservé du numéro de diapositive 3"/>
          <p:cNvSpPr>
            <a:spLocks noGrp="1"/>
          </p:cNvSpPr>
          <p:nvPr>
            <p:ph type="sldNum" sz="quarter" idx="10"/>
          </p:nvPr>
        </p:nvSpPr>
        <p:spPr/>
        <p:txBody>
          <a:bodyPr/>
          <a:lstStyle/>
          <a:p>
            <a:fld id="{664B0BA8-7458-4330-B32A-C742DAE74ADA}" type="slidenum">
              <a:rPr lang="fr-FR" smtClean="0"/>
              <a:t>23</a:t>
            </a:fld>
            <a:endParaRPr lang="fr-FR"/>
          </a:p>
        </p:txBody>
      </p:sp>
    </p:spTree>
    <p:extLst>
      <p:ext uri="{BB962C8B-B14F-4D97-AF65-F5344CB8AC3E}">
        <p14:creationId xmlns:p14="http://schemas.microsoft.com/office/powerpoint/2010/main" val="1551066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Présenter la séance</a:t>
            </a:r>
            <a:r>
              <a:rPr lang="fr-FR" baseline="0" dirty="0"/>
              <a:t> 3, distribuer les versions papier des docs élèves</a:t>
            </a:r>
            <a:endParaRPr lang="fr-FR" dirty="0"/>
          </a:p>
        </p:txBody>
      </p:sp>
      <p:sp>
        <p:nvSpPr>
          <p:cNvPr id="4" name="Espace réservé du numéro de diapositive 3"/>
          <p:cNvSpPr>
            <a:spLocks noGrp="1"/>
          </p:cNvSpPr>
          <p:nvPr>
            <p:ph type="sldNum" sz="quarter" idx="10"/>
          </p:nvPr>
        </p:nvSpPr>
        <p:spPr/>
        <p:txBody>
          <a:bodyPr/>
          <a:lstStyle/>
          <a:p>
            <a:fld id="{664B0BA8-7458-4330-B32A-C742DAE74ADA}" type="slidenum">
              <a:rPr lang="fr-FR" smtClean="0"/>
              <a:t>24</a:t>
            </a:fld>
            <a:endParaRPr lang="fr-FR"/>
          </a:p>
        </p:txBody>
      </p:sp>
    </p:spTree>
    <p:extLst>
      <p:ext uri="{BB962C8B-B14F-4D97-AF65-F5344CB8AC3E}">
        <p14:creationId xmlns:p14="http://schemas.microsoft.com/office/powerpoint/2010/main" val="2500030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Pages 36 à 40 du guide CLEMI (dossier Groupe numérique)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https://nuage02.apps.education.fr/index.php/s/XQQnCn7sy7RYgMQ</a:t>
            </a:r>
          </a:p>
          <a:p>
            <a:endParaRPr lang="fr-FR" dirty="0"/>
          </a:p>
        </p:txBody>
      </p:sp>
      <p:sp>
        <p:nvSpPr>
          <p:cNvPr id="4" name="Espace réservé du numéro de diapositive 3"/>
          <p:cNvSpPr>
            <a:spLocks noGrp="1"/>
          </p:cNvSpPr>
          <p:nvPr>
            <p:ph type="sldNum" sz="quarter" idx="10"/>
          </p:nvPr>
        </p:nvSpPr>
        <p:spPr/>
        <p:txBody>
          <a:bodyPr/>
          <a:lstStyle/>
          <a:p>
            <a:fld id="{664B0BA8-7458-4330-B32A-C742DAE74ADA}" type="slidenum">
              <a:rPr lang="fr-FR" smtClean="0"/>
              <a:t>25</a:t>
            </a:fld>
            <a:endParaRPr lang="fr-FR"/>
          </a:p>
        </p:txBody>
      </p:sp>
    </p:spTree>
    <p:extLst>
      <p:ext uri="{BB962C8B-B14F-4D97-AF65-F5344CB8AC3E}">
        <p14:creationId xmlns:p14="http://schemas.microsoft.com/office/powerpoint/2010/main" val="363420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 hyper convaincu par le contenu et la manière de présenter les activités.</a:t>
            </a:r>
          </a:p>
          <a:p>
            <a:endParaRPr lang="fr-FR" dirty="0"/>
          </a:p>
          <a:p>
            <a:r>
              <a:rPr lang="fr-FR" dirty="0"/>
              <a:t>1/ Aller</a:t>
            </a:r>
            <a:r>
              <a:rPr lang="fr-FR" baseline="0" dirty="0"/>
              <a:t> sur le site, page des activités</a:t>
            </a:r>
            <a:endParaRPr lang="fr-FR" dirty="0"/>
          </a:p>
          <a:p>
            <a:r>
              <a:rPr lang="fr-FR" dirty="0"/>
              <a:t>2/ Distribuer</a:t>
            </a:r>
            <a:r>
              <a:rPr lang="fr-FR" baseline="0" dirty="0"/>
              <a:t> la fiche « Un équilibre sain » du module « a quels types de comportements peut-on avoir à faire ? ». </a:t>
            </a:r>
            <a:r>
              <a:rPr lang="fr-FR" baseline="0" dirty="0" err="1"/>
              <a:t>Obj</a:t>
            </a:r>
            <a:r>
              <a:rPr lang="fr-FR" baseline="0" dirty="0"/>
              <a:t> : étudier les avantages des activités en ligne et hors ligne et l’importance d’un bon équilibre entre les deux.</a:t>
            </a:r>
            <a:endParaRPr lang="fr-FR" dirty="0"/>
          </a:p>
        </p:txBody>
      </p:sp>
      <p:sp>
        <p:nvSpPr>
          <p:cNvPr id="4" name="Espace réservé du numéro de diapositive 3"/>
          <p:cNvSpPr>
            <a:spLocks noGrp="1"/>
          </p:cNvSpPr>
          <p:nvPr>
            <p:ph type="sldNum" sz="quarter" idx="10"/>
          </p:nvPr>
        </p:nvSpPr>
        <p:spPr/>
        <p:txBody>
          <a:bodyPr/>
          <a:lstStyle/>
          <a:p>
            <a:fld id="{664B0BA8-7458-4330-B32A-C742DAE74ADA}" type="slidenum">
              <a:rPr lang="fr-FR" smtClean="0"/>
              <a:t>28</a:t>
            </a:fld>
            <a:endParaRPr lang="fr-FR"/>
          </a:p>
        </p:txBody>
      </p:sp>
    </p:spTree>
    <p:extLst>
      <p:ext uri="{BB962C8B-B14F-4D97-AF65-F5344CB8AC3E}">
        <p14:creationId xmlns:p14="http://schemas.microsoft.com/office/powerpoint/2010/main" val="2538009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 aller sur </a:t>
            </a:r>
            <a:r>
              <a:rPr lang="fr-FR" dirty="0" err="1"/>
              <a:t>Prim</a:t>
            </a:r>
            <a:r>
              <a:rPr lang="fr-FR" baseline="0" dirty="0"/>
              <a:t> a Bord</a:t>
            </a:r>
          </a:p>
          <a:p>
            <a:r>
              <a:rPr lang="fr-FR" baseline="0" dirty="0"/>
              <a:t>2/ lire l’intrigue : </a:t>
            </a:r>
            <a:r>
              <a:rPr lang="fr-FR" dirty="0"/>
              <a:t>Alerte ! Un pirate s’est introduit dans le système informatique de l’école pour s’emparer de fichiers confidentiels concernant les élèves. Aidez la directrice à mener l’enquête pour découvrir l’identité de ce « hacker » et à retrouver le code d’accès à sa plateforme cryptée pour récupérer les données volées. </a:t>
            </a:r>
          </a:p>
          <a:p>
            <a:endParaRPr lang="fr-FR" dirty="0"/>
          </a:p>
        </p:txBody>
      </p:sp>
      <p:sp>
        <p:nvSpPr>
          <p:cNvPr id="4" name="Espace réservé du numéro de diapositive 3"/>
          <p:cNvSpPr>
            <a:spLocks noGrp="1"/>
          </p:cNvSpPr>
          <p:nvPr>
            <p:ph type="sldNum" sz="quarter" idx="10"/>
          </p:nvPr>
        </p:nvSpPr>
        <p:spPr/>
        <p:txBody>
          <a:bodyPr/>
          <a:lstStyle/>
          <a:p>
            <a:fld id="{664B0BA8-7458-4330-B32A-C742DAE74ADA}" type="slidenum">
              <a:rPr lang="fr-FR" smtClean="0"/>
              <a:t>29</a:t>
            </a:fld>
            <a:endParaRPr lang="fr-FR"/>
          </a:p>
        </p:txBody>
      </p:sp>
    </p:spTree>
    <p:extLst>
      <p:ext uri="{BB962C8B-B14F-4D97-AF65-F5344CB8AC3E}">
        <p14:creationId xmlns:p14="http://schemas.microsoft.com/office/powerpoint/2010/main" val="2714636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64B0BA8-7458-4330-B32A-C742DAE74ADA}" type="slidenum">
              <a:rPr lang="fr-FR" smtClean="0"/>
              <a:t>33</a:t>
            </a:fld>
            <a:endParaRPr lang="fr-FR"/>
          </a:p>
        </p:txBody>
      </p:sp>
    </p:spTree>
    <p:extLst>
      <p:ext uri="{BB962C8B-B14F-4D97-AF65-F5344CB8AC3E}">
        <p14:creationId xmlns:p14="http://schemas.microsoft.com/office/powerpoint/2010/main" val="2852386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Au </a:t>
            </a:r>
            <a:r>
              <a:rPr lang="fr-FR" b="1" dirty="0"/>
              <a:t>cycle 3</a:t>
            </a:r>
            <a:r>
              <a:rPr lang="fr-FR" dirty="0"/>
              <a:t>, les niveaux atteints dans chacun des cinq domaines d'</a:t>
            </a:r>
            <a:r>
              <a:rPr lang="fr-FR" dirty="0" err="1"/>
              <a:t>activite</a:t>
            </a:r>
            <a:r>
              <a:rPr lang="fr-FR" dirty="0"/>
              <a:t>́ du CRCN par les </a:t>
            </a:r>
            <a:r>
              <a:rPr lang="fr-FR" dirty="0" err="1"/>
              <a:t>élèves</a:t>
            </a:r>
            <a:r>
              <a:rPr lang="fr-FR" dirty="0"/>
              <a:t> en classe CM2 sont inscrits dans le dernier bilan </a:t>
            </a:r>
            <a:r>
              <a:rPr lang="fr-FR" dirty="0" err="1"/>
              <a:t>périodique</a:t>
            </a:r>
            <a:r>
              <a:rPr lang="fr-FR" dirty="0"/>
              <a:t> du</a:t>
            </a:r>
            <a:r>
              <a:rPr lang="fr-FR" baseline="0" dirty="0"/>
              <a:t> LSU. </a:t>
            </a:r>
            <a:r>
              <a:rPr lang="fr-FR" sz="1200" kern="1200" dirty="0">
                <a:solidFill>
                  <a:schemeClr val="tx1"/>
                </a:solidFill>
                <a:effectLst/>
                <a:latin typeface="+mn-lt"/>
                <a:ea typeface="+mn-ea"/>
                <a:cs typeface="+mn-cs"/>
              </a:rPr>
              <a:t>La</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formation du citoyen de demain y est réaffirmée</a:t>
            </a:r>
            <a:r>
              <a:rPr lang="fr-FR" sz="1200" kern="1200" baseline="0" dirty="0">
                <a:solidFill>
                  <a:schemeClr val="tx1"/>
                </a:solidFill>
                <a:effectLst/>
                <a:latin typeface="+mn-lt"/>
                <a:ea typeface="+mn-ea"/>
                <a:cs typeface="+mn-cs"/>
              </a:rPr>
              <a:t> (communication et collaboration, protection et sécurité)</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5B47D707-1910-47AC-A5E7-23B230E9D4A7}" type="slidenum">
              <a:rPr lang="fr-FR" smtClean="0"/>
              <a:t>4</a:t>
            </a:fld>
            <a:endParaRPr lang="fr-FR"/>
          </a:p>
        </p:txBody>
      </p:sp>
    </p:spTree>
    <p:extLst>
      <p:ext uri="{BB962C8B-B14F-4D97-AF65-F5344CB8AC3E}">
        <p14:creationId xmlns:p14="http://schemas.microsoft.com/office/powerpoint/2010/main" val="1237637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Parcours PE à présenter</a:t>
            </a:r>
          </a:p>
          <a:p>
            <a:pPr marL="0" indent="0">
              <a:buFontTx/>
              <a:buNone/>
            </a:pPr>
            <a:r>
              <a:rPr lang="fr-FR" dirty="0"/>
              <a:t>-</a:t>
            </a:r>
            <a:r>
              <a:rPr lang="fr-FR" baseline="0" dirty="0"/>
              <a:t> </a:t>
            </a:r>
            <a:r>
              <a:rPr lang="fr-FR" dirty="0"/>
              <a:t>Certification 3</a:t>
            </a:r>
            <a:r>
              <a:rPr lang="fr-FR" baseline="30000" dirty="0"/>
              <a:t>ème</a:t>
            </a:r>
            <a:r>
              <a:rPr lang="fr-FR" baseline="0" dirty="0"/>
              <a:t> et </a:t>
            </a:r>
            <a:r>
              <a:rPr lang="fr-FR" dirty="0"/>
              <a:t>Terminale</a:t>
            </a:r>
            <a:endParaRPr lang="fr-FR" baseline="0" dirty="0"/>
          </a:p>
          <a:p>
            <a:pPr marL="0" indent="0">
              <a:buFontTx/>
              <a:buNone/>
            </a:pPr>
            <a:r>
              <a:rPr lang="fr-FR" baseline="0" dirty="0"/>
              <a:t>- Attestation de sensibilisation au numérique : 6</a:t>
            </a:r>
            <a:r>
              <a:rPr lang="fr-FR" baseline="30000" dirty="0"/>
              <a:t>ème</a:t>
            </a:r>
            <a:r>
              <a:rPr lang="fr-FR" baseline="0" dirty="0"/>
              <a:t> et bientôt </a:t>
            </a:r>
            <a:r>
              <a:rPr lang="fr-FR" baseline="0" dirty="0" err="1"/>
              <a:t>Pix</a:t>
            </a:r>
            <a:r>
              <a:rPr lang="fr-FR" baseline="0" dirty="0"/>
              <a:t> Junior (CM1-CM2)</a:t>
            </a:r>
            <a:endParaRPr lang="fr-FR" dirty="0"/>
          </a:p>
        </p:txBody>
      </p:sp>
      <p:sp>
        <p:nvSpPr>
          <p:cNvPr id="4" name="Slide Number Placeholder 3"/>
          <p:cNvSpPr>
            <a:spLocks noGrp="1"/>
          </p:cNvSpPr>
          <p:nvPr>
            <p:ph type="sldNum" sz="quarter" idx="5"/>
          </p:nvPr>
        </p:nvSpPr>
        <p:spPr/>
        <p:txBody>
          <a:bodyPr/>
          <a:lstStyle/>
          <a:p>
            <a:fld id="{1B06CD8F-B7ED-4A05-9FB1-A01CC0EF02CC}" type="slidenum">
              <a:rPr lang="fr-FR" smtClean="0"/>
              <a:pPr/>
              <a:t>5</a:t>
            </a:fld>
            <a:endParaRPr lang="fr-FR"/>
          </a:p>
        </p:txBody>
      </p:sp>
    </p:spTree>
    <p:extLst>
      <p:ext uri="{BB962C8B-B14F-4D97-AF65-F5344CB8AC3E}">
        <p14:creationId xmlns:p14="http://schemas.microsoft.com/office/powerpoint/2010/main" val="22435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a:t>
            </a:r>
            <a:r>
              <a:rPr lang="fr-FR" dirty="0" err="1"/>
              <a:t>Datamind</a:t>
            </a:r>
            <a:r>
              <a:rPr lang="fr-FR" dirty="0"/>
              <a:t> - Tendances 2023</a:t>
            </a:r>
          </a:p>
          <a:p>
            <a:endParaRPr lang="fr-FR" dirty="0"/>
          </a:p>
        </p:txBody>
      </p:sp>
      <p:sp>
        <p:nvSpPr>
          <p:cNvPr id="4" name="Espace réservé du numéro de diapositive 3"/>
          <p:cNvSpPr>
            <a:spLocks noGrp="1"/>
          </p:cNvSpPr>
          <p:nvPr>
            <p:ph type="sldNum" sz="quarter" idx="10"/>
          </p:nvPr>
        </p:nvSpPr>
        <p:spPr/>
        <p:txBody>
          <a:bodyPr/>
          <a:lstStyle/>
          <a:p>
            <a:fld id="{58ECFE81-569A-44AE-8478-C524CB8BE2E5}" type="slidenum">
              <a:rPr lang="fr-FR" smtClean="0"/>
              <a:pPr/>
              <a:t>7</a:t>
            </a:fld>
            <a:endParaRPr lang="fr-FR"/>
          </a:p>
        </p:txBody>
      </p:sp>
    </p:spTree>
    <p:extLst>
      <p:ext uri="{BB962C8B-B14F-4D97-AF65-F5344CB8AC3E}">
        <p14:creationId xmlns:p14="http://schemas.microsoft.com/office/powerpoint/2010/main" val="2964237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23C3D-0D34-639A-87FA-C1C45C639E7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E78C6F9-CF84-637D-7A9A-207EE0B6844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8BD5299-AD23-417C-654F-B3A7262950E5}"/>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a:t>
            </a:r>
            <a:r>
              <a:rPr lang="fr-FR" dirty="0" err="1"/>
              <a:t>Datamind</a:t>
            </a:r>
            <a:r>
              <a:rPr lang="fr-FR" dirty="0"/>
              <a:t> - Tendances 2023</a:t>
            </a:r>
          </a:p>
          <a:p>
            <a:endParaRPr lang="fr-FR" dirty="0"/>
          </a:p>
        </p:txBody>
      </p:sp>
      <p:sp>
        <p:nvSpPr>
          <p:cNvPr id="4" name="Espace réservé du numéro de diapositive 3">
            <a:extLst>
              <a:ext uri="{FF2B5EF4-FFF2-40B4-BE49-F238E27FC236}">
                <a16:creationId xmlns:a16="http://schemas.microsoft.com/office/drawing/2014/main" id="{03DDE834-43A4-67E8-4D67-13B20F166C2C}"/>
              </a:ext>
            </a:extLst>
          </p:cNvPr>
          <p:cNvSpPr>
            <a:spLocks noGrp="1"/>
          </p:cNvSpPr>
          <p:nvPr>
            <p:ph type="sldNum" sz="quarter" idx="10"/>
          </p:nvPr>
        </p:nvSpPr>
        <p:spPr/>
        <p:txBody>
          <a:bodyPr/>
          <a:lstStyle/>
          <a:p>
            <a:fld id="{58ECFE81-569A-44AE-8478-C524CB8BE2E5}" type="slidenum">
              <a:rPr lang="fr-FR" smtClean="0"/>
              <a:pPr/>
              <a:t>8</a:t>
            </a:fld>
            <a:endParaRPr lang="fr-FR"/>
          </a:p>
        </p:txBody>
      </p:sp>
    </p:spTree>
    <p:extLst>
      <p:ext uri="{BB962C8B-B14F-4D97-AF65-F5344CB8AC3E}">
        <p14:creationId xmlns:p14="http://schemas.microsoft.com/office/powerpoint/2010/main" val="3718860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46881-E2E0-53B4-4128-300955B9B3F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13D996E-879F-9B16-F59F-CEC21A43DE6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AB31E7A-0ADC-A89E-773D-80D3A1C27CD7}"/>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a:t>
            </a:r>
            <a:r>
              <a:rPr lang="fr-FR" dirty="0" err="1"/>
              <a:t>Datamind</a:t>
            </a:r>
            <a:r>
              <a:rPr lang="fr-FR" dirty="0"/>
              <a:t> - Tendances 2023</a:t>
            </a:r>
          </a:p>
          <a:p>
            <a:endParaRPr lang="fr-FR" dirty="0"/>
          </a:p>
        </p:txBody>
      </p:sp>
      <p:sp>
        <p:nvSpPr>
          <p:cNvPr id="4" name="Espace réservé du numéro de diapositive 3">
            <a:extLst>
              <a:ext uri="{FF2B5EF4-FFF2-40B4-BE49-F238E27FC236}">
                <a16:creationId xmlns:a16="http://schemas.microsoft.com/office/drawing/2014/main" id="{3486127B-E404-74FE-0446-E784B62975D2}"/>
              </a:ext>
            </a:extLst>
          </p:cNvPr>
          <p:cNvSpPr>
            <a:spLocks noGrp="1"/>
          </p:cNvSpPr>
          <p:nvPr>
            <p:ph type="sldNum" sz="quarter" idx="10"/>
          </p:nvPr>
        </p:nvSpPr>
        <p:spPr/>
        <p:txBody>
          <a:bodyPr/>
          <a:lstStyle/>
          <a:p>
            <a:fld id="{58ECFE81-569A-44AE-8478-C524CB8BE2E5}" type="slidenum">
              <a:rPr lang="fr-FR" smtClean="0"/>
              <a:pPr/>
              <a:t>9</a:t>
            </a:fld>
            <a:endParaRPr lang="fr-FR"/>
          </a:p>
        </p:txBody>
      </p:sp>
    </p:spTree>
    <p:extLst>
      <p:ext uri="{BB962C8B-B14F-4D97-AF65-F5344CB8AC3E}">
        <p14:creationId xmlns:p14="http://schemas.microsoft.com/office/powerpoint/2010/main" val="3164016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A8EFD-63A6-6AF9-A334-FFE9FB861C9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F3D7541-77DF-C6AB-72C8-7B70BE40BF7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689217E-5FC8-E533-1C6C-9235122B262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D992B48-A1BA-B3AA-ED99-1376A1B5C0A5}"/>
              </a:ext>
            </a:extLst>
          </p:cNvPr>
          <p:cNvSpPr>
            <a:spLocks noGrp="1"/>
          </p:cNvSpPr>
          <p:nvPr>
            <p:ph type="sldNum" sz="quarter" idx="10"/>
          </p:nvPr>
        </p:nvSpPr>
        <p:spPr/>
        <p:txBody>
          <a:bodyPr/>
          <a:lstStyle/>
          <a:p>
            <a:fld id="{58ECFE81-569A-44AE-8478-C524CB8BE2E5}" type="slidenum">
              <a:rPr lang="fr-FR" smtClean="0"/>
              <a:pPr/>
              <a:t>10</a:t>
            </a:fld>
            <a:endParaRPr lang="fr-FR"/>
          </a:p>
        </p:txBody>
      </p:sp>
    </p:spTree>
    <p:extLst>
      <p:ext uri="{BB962C8B-B14F-4D97-AF65-F5344CB8AC3E}">
        <p14:creationId xmlns:p14="http://schemas.microsoft.com/office/powerpoint/2010/main" val="301554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56347-0589-EDB8-39F8-CC5F72DC9C3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39B9E02-3C99-E944-EE82-0F6A8079853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EEFE42B-CB68-619F-D385-5E6176514C1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3A6B970-1939-88BE-F972-071EB6F67218}"/>
              </a:ext>
            </a:extLst>
          </p:cNvPr>
          <p:cNvSpPr>
            <a:spLocks noGrp="1"/>
          </p:cNvSpPr>
          <p:nvPr>
            <p:ph type="sldNum" sz="quarter" idx="10"/>
          </p:nvPr>
        </p:nvSpPr>
        <p:spPr/>
        <p:txBody>
          <a:bodyPr/>
          <a:lstStyle/>
          <a:p>
            <a:fld id="{58ECFE81-569A-44AE-8478-C524CB8BE2E5}" type="slidenum">
              <a:rPr lang="fr-FR" smtClean="0"/>
              <a:pPr/>
              <a:t>11</a:t>
            </a:fld>
            <a:endParaRPr lang="fr-FR"/>
          </a:p>
        </p:txBody>
      </p:sp>
    </p:spTree>
    <p:extLst>
      <p:ext uri="{BB962C8B-B14F-4D97-AF65-F5344CB8AC3E}">
        <p14:creationId xmlns:p14="http://schemas.microsoft.com/office/powerpoint/2010/main" val="2862473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sposition avec texte coura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347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a:t>Titre</a:t>
            </a:r>
          </a:p>
        </p:txBody>
      </p:sp>
      <p:sp>
        <p:nvSpPr>
          <p:cNvPr id="3" name="Espace réservé de la date 2"/>
          <p:cNvSpPr>
            <a:spLocks noGrp="1"/>
          </p:cNvSpPr>
          <p:nvPr>
            <p:ph type="dt" sz="half" idx="10"/>
          </p:nvPr>
        </p:nvSpPr>
        <p:spPr bwMode="gray"/>
        <p:txBody>
          <a:bodyPr/>
          <a:lstStyle/>
          <a:p>
            <a:pPr algn="r"/>
            <a:fld id="{D2CF6EDA-2DF9-4EF2-B99C-66A65174E6BC}" type="datetime1">
              <a:rPr lang="fr-FR" cap="all" smtClean="0"/>
              <a:t>07/04/2025</a:t>
            </a:fld>
            <a:endParaRPr lang="fr-FR" cap="all" dirty="0"/>
          </a:p>
        </p:txBody>
      </p:sp>
      <p:sp>
        <p:nvSpPr>
          <p:cNvPr id="4" name="Espace réservé du pied de page 3"/>
          <p:cNvSpPr>
            <a:spLocks noGrp="1"/>
          </p:cNvSpPr>
          <p:nvPr>
            <p:ph type="ftr" sz="quarter" idx="11"/>
          </p:nvPr>
        </p:nvSpPr>
        <p:spPr bwMode="gray"/>
        <p:txBody>
          <a:bodyPr/>
          <a:lstStyle>
            <a:lvl1pPr>
              <a:defRPr/>
            </a:lvl1pPr>
          </a:lstStyle>
          <a:p>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4416000" y="240000"/>
            <a:ext cx="7296000"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479999" y="2448000"/>
            <a:ext cx="3360000" cy="3432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4416000" y="2448000"/>
            <a:ext cx="3360000" cy="3432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8352000" y="2448000"/>
            <a:ext cx="3360000" cy="3432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Tree>
    <p:extLst>
      <p:ext uri="{BB962C8B-B14F-4D97-AF65-F5344CB8AC3E}">
        <p14:creationId xmlns:p14="http://schemas.microsoft.com/office/powerpoint/2010/main" val="3152679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7CC0A806-67D7-459E-9750-0B6FB9F4C9F1}" type="datetimeFigureOut">
              <a:rPr lang="fr-FR" smtClean="0"/>
              <a:t>07/04/2025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B36464-4436-448A-B4F4-68FA7DDC2EEF}" type="slidenum">
              <a:rPr lang="fr-FR" smtClean="0"/>
              <a:t>‹N°›</a:t>
            </a:fld>
            <a:endParaRPr lang="fr-FR"/>
          </a:p>
        </p:txBody>
      </p:sp>
    </p:spTree>
    <p:extLst>
      <p:ext uri="{BB962C8B-B14F-4D97-AF65-F5344CB8AC3E}">
        <p14:creationId xmlns:p14="http://schemas.microsoft.com/office/powerpoint/2010/main" val="914327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lvl1pPr>
              <a:defRPr lang="fr-FR" sz="2000" b="1" kern="1200" dirty="0" smtClean="0">
                <a:solidFill>
                  <a:srgbClr val="FF0000"/>
                </a:solidFill>
                <a:latin typeface="+mn-lt"/>
                <a:ea typeface="+mn-ea"/>
                <a:cs typeface="+mn-cs"/>
              </a:defRPr>
            </a:lvl1pPr>
          </a:lstStyle>
          <a:p>
            <a:r>
              <a:rPr lang="fr-FR" dirty="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CC0A806-67D7-459E-9750-0B6FB9F4C9F1}" type="datetimeFigureOut">
              <a:rPr lang="fr-FR" smtClean="0"/>
              <a:t>07/04/2025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B36464-4436-448A-B4F4-68FA7DDC2EEF}" type="slidenum">
              <a:rPr lang="fr-FR" smtClean="0"/>
              <a:t>‹N°›</a:t>
            </a:fld>
            <a:endParaRPr lang="fr-FR"/>
          </a:p>
        </p:txBody>
      </p:sp>
    </p:spTree>
    <p:extLst>
      <p:ext uri="{BB962C8B-B14F-4D97-AF65-F5344CB8AC3E}">
        <p14:creationId xmlns:p14="http://schemas.microsoft.com/office/powerpoint/2010/main" val="3417645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7CC0A806-67D7-459E-9750-0B6FB9F4C9F1}" type="datetimeFigureOut">
              <a:rPr lang="fr-FR" smtClean="0"/>
              <a:t>07/04/2025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B36464-4436-448A-B4F4-68FA7DDC2EEF}" type="slidenum">
              <a:rPr lang="fr-FR" smtClean="0"/>
              <a:t>‹N°›</a:t>
            </a:fld>
            <a:endParaRPr lang="fr-FR"/>
          </a:p>
        </p:txBody>
      </p:sp>
    </p:spTree>
    <p:extLst>
      <p:ext uri="{BB962C8B-B14F-4D97-AF65-F5344CB8AC3E}">
        <p14:creationId xmlns:p14="http://schemas.microsoft.com/office/powerpoint/2010/main" val="1219497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CC0A806-67D7-459E-9750-0B6FB9F4C9F1}" type="datetimeFigureOut">
              <a:rPr lang="fr-FR" smtClean="0"/>
              <a:t>07/04/2025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B36464-4436-448A-B4F4-68FA7DDC2EEF}" type="slidenum">
              <a:rPr lang="fr-FR" smtClean="0"/>
              <a:t>‹N°›</a:t>
            </a:fld>
            <a:endParaRPr lang="fr-FR"/>
          </a:p>
        </p:txBody>
      </p:sp>
    </p:spTree>
    <p:extLst>
      <p:ext uri="{BB962C8B-B14F-4D97-AF65-F5344CB8AC3E}">
        <p14:creationId xmlns:p14="http://schemas.microsoft.com/office/powerpoint/2010/main" val="780304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CC0A806-67D7-459E-9750-0B6FB9F4C9F1}" type="datetimeFigureOut">
              <a:rPr lang="fr-FR" smtClean="0"/>
              <a:t>07/04/2025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B36464-4436-448A-B4F4-68FA7DDC2EEF}" type="slidenum">
              <a:rPr lang="fr-FR" smtClean="0"/>
              <a:t>‹N°›</a:t>
            </a:fld>
            <a:endParaRPr lang="fr-FR"/>
          </a:p>
        </p:txBody>
      </p:sp>
    </p:spTree>
    <p:extLst>
      <p:ext uri="{BB962C8B-B14F-4D97-AF65-F5344CB8AC3E}">
        <p14:creationId xmlns:p14="http://schemas.microsoft.com/office/powerpoint/2010/main" val="2946671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CC0A806-67D7-459E-9750-0B6FB9F4C9F1}" type="datetimeFigureOut">
              <a:rPr lang="fr-FR" smtClean="0"/>
              <a:t>07/04/2025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B36464-4436-448A-B4F4-68FA7DDC2EEF}" type="slidenum">
              <a:rPr lang="fr-FR" smtClean="0"/>
              <a:t>‹N°›</a:t>
            </a:fld>
            <a:endParaRPr lang="fr-FR"/>
          </a:p>
        </p:txBody>
      </p:sp>
    </p:spTree>
    <p:extLst>
      <p:ext uri="{BB962C8B-B14F-4D97-AF65-F5344CB8AC3E}">
        <p14:creationId xmlns:p14="http://schemas.microsoft.com/office/powerpoint/2010/main" val="2694562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C0A806-67D7-459E-9750-0B6FB9F4C9F1}" type="datetimeFigureOut">
              <a:rPr lang="fr-FR" smtClean="0"/>
              <a:t>07/04/2025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B36464-4436-448A-B4F4-68FA7DDC2EEF}" type="slidenum">
              <a:rPr lang="fr-FR" smtClean="0"/>
              <a:t>‹N°›</a:t>
            </a:fld>
            <a:endParaRPr lang="fr-FR"/>
          </a:p>
        </p:txBody>
      </p:sp>
    </p:spTree>
    <p:extLst>
      <p:ext uri="{BB962C8B-B14F-4D97-AF65-F5344CB8AC3E}">
        <p14:creationId xmlns:p14="http://schemas.microsoft.com/office/powerpoint/2010/main" val="35933101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CC0A806-67D7-459E-9750-0B6FB9F4C9F1}" type="datetimeFigureOut">
              <a:rPr lang="fr-FR" smtClean="0"/>
              <a:t>07/04/2025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B36464-4436-448A-B4F4-68FA7DDC2EEF}" type="slidenum">
              <a:rPr lang="fr-FR" smtClean="0"/>
              <a:t>‹N°›</a:t>
            </a:fld>
            <a:endParaRPr lang="fr-FR"/>
          </a:p>
        </p:txBody>
      </p:sp>
    </p:spTree>
    <p:extLst>
      <p:ext uri="{BB962C8B-B14F-4D97-AF65-F5344CB8AC3E}">
        <p14:creationId xmlns:p14="http://schemas.microsoft.com/office/powerpoint/2010/main" val="2839528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CC0A806-67D7-459E-9750-0B6FB9F4C9F1}" type="datetimeFigureOut">
              <a:rPr lang="fr-FR" smtClean="0"/>
              <a:t>07/04/2025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B36464-4436-448A-B4F4-68FA7DDC2EEF}" type="slidenum">
              <a:rPr lang="fr-FR" smtClean="0"/>
              <a:t>‹N°›</a:t>
            </a:fld>
            <a:endParaRPr lang="fr-FR"/>
          </a:p>
        </p:txBody>
      </p:sp>
    </p:spTree>
    <p:extLst>
      <p:ext uri="{BB962C8B-B14F-4D97-AF65-F5344CB8AC3E}">
        <p14:creationId xmlns:p14="http://schemas.microsoft.com/office/powerpoint/2010/main" val="1313141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CC0A806-67D7-459E-9750-0B6FB9F4C9F1}" type="datetimeFigureOut">
              <a:rPr lang="fr-FR" smtClean="0"/>
              <a:t>07/04/2025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B36464-4436-448A-B4F4-68FA7DDC2EEF}" type="slidenum">
              <a:rPr lang="fr-FR" smtClean="0"/>
              <a:t>‹N°›</a:t>
            </a:fld>
            <a:endParaRPr lang="fr-FR"/>
          </a:p>
        </p:txBody>
      </p:sp>
    </p:spTree>
    <p:extLst>
      <p:ext uri="{BB962C8B-B14F-4D97-AF65-F5344CB8AC3E}">
        <p14:creationId xmlns:p14="http://schemas.microsoft.com/office/powerpoint/2010/main" val="5118044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CC0A806-67D7-459E-9750-0B6FB9F4C9F1}" type="datetimeFigureOut">
              <a:rPr lang="fr-FR" smtClean="0"/>
              <a:t>07/04/2025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B36464-4436-448A-B4F4-68FA7DDC2EEF}" type="slidenum">
              <a:rPr lang="fr-FR" smtClean="0"/>
              <a:t>‹N°›</a:t>
            </a:fld>
            <a:endParaRPr lang="fr-FR"/>
          </a:p>
        </p:txBody>
      </p:sp>
    </p:spTree>
    <p:extLst>
      <p:ext uri="{BB962C8B-B14F-4D97-AF65-F5344CB8AC3E}">
        <p14:creationId xmlns:p14="http://schemas.microsoft.com/office/powerpoint/2010/main" val="276677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0FBD3BBF-D4C7-4F54-8C9F-FAB0E91B5007}" type="datetimeFigureOut">
              <a:rPr lang="fr-FR" smtClean="0"/>
              <a:t>07/04/2025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239043-5C26-44DD-A6B4-4FDF8B635710}" type="slidenum">
              <a:rPr lang="fr-FR" smtClean="0"/>
              <a:t>‹N°›</a:t>
            </a:fld>
            <a:endParaRPr lang="fr-FR"/>
          </a:p>
        </p:txBody>
      </p:sp>
    </p:spTree>
    <p:extLst>
      <p:ext uri="{BB962C8B-B14F-4D97-AF65-F5344CB8AC3E}">
        <p14:creationId xmlns:p14="http://schemas.microsoft.com/office/powerpoint/2010/main" val="4056547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FBD3BBF-D4C7-4F54-8C9F-FAB0E91B5007}" type="datetimeFigureOut">
              <a:rPr lang="fr-FR" smtClean="0"/>
              <a:t>07/04/2025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239043-5C26-44DD-A6B4-4FDF8B635710}" type="slidenum">
              <a:rPr lang="fr-FR" smtClean="0"/>
              <a:t>‹N°›</a:t>
            </a:fld>
            <a:endParaRPr lang="fr-FR"/>
          </a:p>
        </p:txBody>
      </p:sp>
    </p:spTree>
    <p:extLst>
      <p:ext uri="{BB962C8B-B14F-4D97-AF65-F5344CB8AC3E}">
        <p14:creationId xmlns:p14="http://schemas.microsoft.com/office/powerpoint/2010/main" val="3709788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0FBD3BBF-D4C7-4F54-8C9F-FAB0E91B5007}" type="datetimeFigureOut">
              <a:rPr lang="fr-FR" smtClean="0"/>
              <a:t>07/04/2025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239043-5C26-44DD-A6B4-4FDF8B635710}" type="slidenum">
              <a:rPr lang="fr-FR" smtClean="0"/>
              <a:t>‹N°›</a:t>
            </a:fld>
            <a:endParaRPr lang="fr-FR"/>
          </a:p>
        </p:txBody>
      </p:sp>
    </p:spTree>
    <p:extLst>
      <p:ext uri="{BB962C8B-B14F-4D97-AF65-F5344CB8AC3E}">
        <p14:creationId xmlns:p14="http://schemas.microsoft.com/office/powerpoint/2010/main" val="4992659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FBD3BBF-D4C7-4F54-8C9F-FAB0E91B5007}" type="datetimeFigureOut">
              <a:rPr lang="fr-FR" smtClean="0"/>
              <a:t>07/04/2025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239043-5C26-44DD-A6B4-4FDF8B635710}" type="slidenum">
              <a:rPr lang="fr-FR" smtClean="0"/>
              <a:t>‹N°›</a:t>
            </a:fld>
            <a:endParaRPr lang="fr-FR"/>
          </a:p>
        </p:txBody>
      </p:sp>
    </p:spTree>
    <p:extLst>
      <p:ext uri="{BB962C8B-B14F-4D97-AF65-F5344CB8AC3E}">
        <p14:creationId xmlns:p14="http://schemas.microsoft.com/office/powerpoint/2010/main" val="2022093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FBD3BBF-D4C7-4F54-8C9F-FAB0E91B5007}" type="datetimeFigureOut">
              <a:rPr lang="fr-FR" smtClean="0"/>
              <a:t>07/04/2025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2239043-5C26-44DD-A6B4-4FDF8B635710}" type="slidenum">
              <a:rPr lang="fr-FR" smtClean="0"/>
              <a:t>‹N°›</a:t>
            </a:fld>
            <a:endParaRPr lang="fr-FR"/>
          </a:p>
        </p:txBody>
      </p:sp>
    </p:spTree>
    <p:extLst>
      <p:ext uri="{BB962C8B-B14F-4D97-AF65-F5344CB8AC3E}">
        <p14:creationId xmlns:p14="http://schemas.microsoft.com/office/powerpoint/2010/main" val="25514553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FBD3BBF-D4C7-4F54-8C9F-FAB0E91B5007}" type="datetimeFigureOut">
              <a:rPr lang="fr-FR" smtClean="0"/>
              <a:t>07/04/2025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2239043-5C26-44DD-A6B4-4FDF8B635710}" type="slidenum">
              <a:rPr lang="fr-FR" smtClean="0"/>
              <a:t>‹N°›</a:t>
            </a:fld>
            <a:endParaRPr lang="fr-FR"/>
          </a:p>
        </p:txBody>
      </p:sp>
    </p:spTree>
    <p:extLst>
      <p:ext uri="{BB962C8B-B14F-4D97-AF65-F5344CB8AC3E}">
        <p14:creationId xmlns:p14="http://schemas.microsoft.com/office/powerpoint/2010/main" val="2699763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FBD3BBF-D4C7-4F54-8C9F-FAB0E91B5007}" type="datetimeFigureOut">
              <a:rPr lang="fr-FR" smtClean="0"/>
              <a:t>07/04/2025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2239043-5C26-44DD-A6B4-4FDF8B635710}" type="slidenum">
              <a:rPr lang="fr-FR" smtClean="0"/>
              <a:t>‹N°›</a:t>
            </a:fld>
            <a:endParaRPr lang="fr-FR"/>
          </a:p>
        </p:txBody>
      </p:sp>
    </p:spTree>
    <p:extLst>
      <p:ext uri="{BB962C8B-B14F-4D97-AF65-F5344CB8AC3E}">
        <p14:creationId xmlns:p14="http://schemas.microsoft.com/office/powerpoint/2010/main" val="1416045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FBD3BBF-D4C7-4F54-8C9F-FAB0E91B5007}" type="datetimeFigureOut">
              <a:rPr lang="fr-FR" smtClean="0"/>
              <a:t>07/04/2025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239043-5C26-44DD-A6B4-4FDF8B635710}" type="slidenum">
              <a:rPr lang="fr-FR" smtClean="0"/>
              <a:t>‹N°›</a:t>
            </a:fld>
            <a:endParaRPr lang="fr-FR"/>
          </a:p>
        </p:txBody>
      </p:sp>
    </p:spTree>
    <p:extLst>
      <p:ext uri="{BB962C8B-B14F-4D97-AF65-F5344CB8AC3E}">
        <p14:creationId xmlns:p14="http://schemas.microsoft.com/office/powerpoint/2010/main" val="162301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FBD3BBF-D4C7-4F54-8C9F-FAB0E91B5007}" type="datetimeFigureOut">
              <a:rPr lang="fr-FR" smtClean="0"/>
              <a:t>07/04/2025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239043-5C26-44DD-A6B4-4FDF8B635710}" type="slidenum">
              <a:rPr lang="fr-FR" smtClean="0"/>
              <a:t>‹N°›</a:t>
            </a:fld>
            <a:endParaRPr lang="fr-FR"/>
          </a:p>
        </p:txBody>
      </p:sp>
    </p:spTree>
    <p:extLst>
      <p:ext uri="{BB962C8B-B14F-4D97-AF65-F5344CB8AC3E}">
        <p14:creationId xmlns:p14="http://schemas.microsoft.com/office/powerpoint/2010/main" val="26327313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FBD3BBF-D4C7-4F54-8C9F-FAB0E91B5007}" type="datetimeFigureOut">
              <a:rPr lang="fr-FR" smtClean="0"/>
              <a:t>07/04/2025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239043-5C26-44DD-A6B4-4FDF8B635710}" type="slidenum">
              <a:rPr lang="fr-FR" smtClean="0"/>
              <a:t>‹N°›</a:t>
            </a:fld>
            <a:endParaRPr lang="fr-FR"/>
          </a:p>
        </p:txBody>
      </p:sp>
    </p:spTree>
    <p:extLst>
      <p:ext uri="{BB962C8B-B14F-4D97-AF65-F5344CB8AC3E}">
        <p14:creationId xmlns:p14="http://schemas.microsoft.com/office/powerpoint/2010/main" val="2300315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FBD3BBF-D4C7-4F54-8C9F-FAB0E91B5007}" type="datetimeFigureOut">
              <a:rPr lang="fr-FR" smtClean="0"/>
              <a:t>07/04/2025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239043-5C26-44DD-A6B4-4FDF8B635710}" type="slidenum">
              <a:rPr lang="fr-FR" smtClean="0"/>
              <a:t>‹N°›</a:t>
            </a:fld>
            <a:endParaRPr lang="fr-FR"/>
          </a:p>
        </p:txBody>
      </p:sp>
    </p:spTree>
    <p:extLst>
      <p:ext uri="{BB962C8B-B14F-4D97-AF65-F5344CB8AC3E}">
        <p14:creationId xmlns:p14="http://schemas.microsoft.com/office/powerpoint/2010/main" val="3109945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4/7/2025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 id="2147483666" r:id="rId18"/>
  </p:sldLayoutIdLst>
  <p:txStyles>
    <p:titleStyle>
      <a:lvl1pPr algn="l" defTabSz="457200" rtl="0" eaLnBrk="1" latinLnBrk="0" hangingPunct="1">
        <a:spcBef>
          <a:spcPct val="0"/>
        </a:spcBef>
        <a:buNone/>
        <a:defRPr lang="fr-FR" sz="2000" b="1" kern="1200" smtClean="0">
          <a:solidFill>
            <a:srgbClr val="FF0000"/>
          </a:solidFill>
          <a:latin typeface="+mn-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0A806-67D7-459E-9750-0B6FB9F4C9F1}" type="datetimeFigureOut">
              <a:rPr lang="fr-FR" smtClean="0"/>
              <a:t>07/04/2025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36464-4436-448A-B4F4-68FA7DDC2EEF}" type="slidenum">
              <a:rPr lang="fr-FR" smtClean="0"/>
              <a:t>‹N°›</a:t>
            </a:fld>
            <a:endParaRPr lang="fr-FR"/>
          </a:p>
        </p:txBody>
      </p:sp>
    </p:spTree>
    <p:extLst>
      <p:ext uri="{BB962C8B-B14F-4D97-AF65-F5344CB8AC3E}">
        <p14:creationId xmlns:p14="http://schemas.microsoft.com/office/powerpoint/2010/main" val="232860778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D3BBF-D4C7-4F54-8C9F-FAB0E91B5007}" type="datetimeFigureOut">
              <a:rPr lang="fr-FR" smtClean="0"/>
              <a:t>07/04/2025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39043-5C26-44DD-A6B4-4FDF8B635710}" type="slidenum">
              <a:rPr lang="fr-FR" smtClean="0"/>
              <a:t>‹N°›</a:t>
            </a:fld>
            <a:endParaRPr lang="fr-FR"/>
          </a:p>
        </p:txBody>
      </p:sp>
    </p:spTree>
    <p:extLst>
      <p:ext uri="{BB962C8B-B14F-4D97-AF65-F5344CB8AC3E}">
        <p14:creationId xmlns:p14="http://schemas.microsoft.com/office/powerpoint/2010/main" val="351801452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rancetvinfo.fr/sante/enfant-ado/enfants-les-jeunes-francais-sont-accros-aux-ecrans_4761071.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unaf.fr/ressources/etude-exclusive-parents-enfants-numeriqu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c-bordeaux.fr/reseaux-sociaux-et-citoyennete-numeriqu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nil.fr/fr/education/un-jeu-de-cartes-pour-rester-net-sur-interne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tice45.ac-orleans-tours.fr/php5/amiclik/index1.ph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digipad.app/p/478634/15aa166003c35"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schoolofsocialnetworks.org/fr/ressources-a-telecharger/#268-269-wpfd-enseignants-francais-pdf-fil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rimabord.eduscol.education.fr/alerte-aux-donnees-vole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nuage03.apps.education.fr/index.php/s/3LLSrJ4NJ5LcxSz"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jeprotegemonenfant.gouv.fr/"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vinzetlou.net/fr/ressources/promoted" TargetMode="External"/><Relationship Id="rId2" Type="http://schemas.openxmlformats.org/officeDocument/2006/relationships/hyperlink" Target="https://www.clemi.fr/familles/publications/le-guide-de-la-famille-tout-ecran" TargetMode="External"/><Relationship Id="rId1" Type="http://schemas.openxmlformats.org/officeDocument/2006/relationships/slideLayout" Target="../slideLayouts/slideLayout2.xml"/><Relationship Id="rId4" Type="http://schemas.openxmlformats.org/officeDocument/2006/relationships/hyperlink" Target="https://www.cnil.fr/fr/education-numerique-la-nouvelle-edition-des-incollablesr-est-disponible-en-ligne"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tice71.cir.ac-dijon.fr/wp-content/uploads/sites/5/crcn/CRCN_Grille-de-positionnement-de-leleve-vd.pdf" TargetMode="External"/><Relationship Id="rId3" Type="http://schemas.openxmlformats.org/officeDocument/2006/relationships/image" Target="../media/image3.png"/><Relationship Id="rId7" Type="http://schemas.openxmlformats.org/officeDocument/2006/relationships/hyperlink" Target="https://tice71.cir.ac-dijon.fr/wp-content/uploads/sites/5/crcn/CRCN_programmation_v4.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tice71.cir.ac-dijon.fr/wp-content/uploads/sites/5/crcn/CRCN_ficheusage-aidelecture.pdf" TargetMode="External"/><Relationship Id="rId5" Type="http://schemas.openxmlformats.org/officeDocument/2006/relationships/hyperlink" Target="https://view.genial.ly/5def5d058b075f0f4015bba5" TargetMode="External"/><Relationship Id="rId4" Type="http://schemas.openxmlformats.org/officeDocument/2006/relationships/hyperlink" Target="https://tice71.cir.ac-dijon.fr/cadre-de-reference-des-competences-numeriques-crc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89206" y="764645"/>
            <a:ext cx="8915399" cy="931522"/>
          </a:xfrm>
        </p:spPr>
        <p:txBody>
          <a:bodyPr>
            <a:normAutofit/>
          </a:bodyPr>
          <a:lstStyle/>
          <a:p>
            <a:r>
              <a:rPr lang="fr-FR" sz="4800" dirty="0"/>
              <a:t>Formation </a:t>
            </a:r>
            <a:r>
              <a:rPr lang="fr-FR" sz="4800" dirty="0" err="1"/>
              <a:t>Réseaulution</a:t>
            </a:r>
            <a:endParaRPr lang="fr-FR" sz="4800" dirty="0"/>
          </a:p>
        </p:txBody>
      </p:sp>
      <p:sp>
        <p:nvSpPr>
          <p:cNvPr id="3" name="Sous-titre 2"/>
          <p:cNvSpPr>
            <a:spLocks noGrp="1"/>
          </p:cNvSpPr>
          <p:nvPr>
            <p:ph type="subTitle" idx="1"/>
          </p:nvPr>
        </p:nvSpPr>
        <p:spPr>
          <a:xfrm>
            <a:off x="1524000" y="1569721"/>
            <a:ext cx="10162783" cy="1186006"/>
          </a:xfrm>
        </p:spPr>
        <p:txBody>
          <a:bodyPr>
            <a:normAutofit/>
          </a:bodyPr>
          <a:lstStyle/>
          <a:p>
            <a:pPr algn="ctr"/>
            <a:r>
              <a:rPr lang="fr-FR" b="1" dirty="0"/>
              <a:t>19/03/2025</a:t>
            </a:r>
          </a:p>
          <a:p>
            <a:r>
              <a:rPr lang="fr-FR" b="1" dirty="0"/>
              <a:t>Avant l’entrée au collège, comment sensibiliser les élèves à un usage responsable des réseaux sociaux ?</a:t>
            </a:r>
          </a:p>
        </p:txBody>
      </p:sp>
      <p:sp>
        <p:nvSpPr>
          <p:cNvPr id="4" name="Titre 1"/>
          <p:cNvSpPr txBox="1">
            <a:spLocks/>
          </p:cNvSpPr>
          <p:nvPr/>
        </p:nvSpPr>
        <p:spPr>
          <a:xfrm>
            <a:off x="2589205" y="3045925"/>
            <a:ext cx="8915399" cy="481220"/>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b="1" dirty="0">
                <a:solidFill>
                  <a:srgbClr val="FF0000"/>
                </a:solidFill>
              </a:rPr>
              <a:t>Objectifs</a:t>
            </a:r>
            <a:endParaRPr lang="fr-FR" sz="2800" b="1" dirty="0">
              <a:solidFill>
                <a:srgbClr val="FF0000"/>
              </a:solidFill>
            </a:endParaRPr>
          </a:p>
        </p:txBody>
      </p:sp>
      <p:sp>
        <p:nvSpPr>
          <p:cNvPr id="5" name="Sous-titre 2"/>
          <p:cNvSpPr txBox="1">
            <a:spLocks/>
          </p:cNvSpPr>
          <p:nvPr/>
        </p:nvSpPr>
        <p:spPr>
          <a:xfrm>
            <a:off x="1676400" y="3631213"/>
            <a:ext cx="10098066" cy="2431383"/>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fr-FR" b="1" dirty="0"/>
              <a:t>1/ Informer sur les réseaux sociaux (rôle de l’école, définition, usage, loi)</a:t>
            </a:r>
          </a:p>
          <a:p>
            <a:endParaRPr lang="fr-FR" b="1" dirty="0">
              <a:solidFill>
                <a:srgbClr val="FF0000"/>
              </a:solidFill>
            </a:endParaRPr>
          </a:p>
          <a:p>
            <a:r>
              <a:rPr lang="fr-FR" b="1" dirty="0"/>
              <a:t>2/ Outiller autour d’activités sensibilisatrices liées à la sécurité en ligne (pour les PE puis pour les élèves)</a:t>
            </a:r>
          </a:p>
          <a:p>
            <a:endParaRPr lang="fr-FR" b="1" dirty="0"/>
          </a:p>
          <a:p>
            <a:r>
              <a:rPr lang="fr-FR" b="1" dirty="0"/>
              <a:t>3/ Expérimenter le partage et la diffusion d’information afin de prendre conscience des enjeux et de sa responsabilité</a:t>
            </a:r>
          </a:p>
        </p:txBody>
      </p:sp>
    </p:spTree>
    <p:extLst>
      <p:ext uri="{BB962C8B-B14F-4D97-AF65-F5344CB8AC3E}">
        <p14:creationId xmlns:p14="http://schemas.microsoft.com/office/powerpoint/2010/main" val="3784461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F2A000C2-7EE2-6F34-0E45-1A6709730A44}"/>
            </a:ext>
          </a:extLst>
        </p:cNvPr>
        <p:cNvGrpSpPr/>
        <p:nvPr/>
      </p:nvGrpSpPr>
      <p:grpSpPr>
        <a:xfrm>
          <a:off x="0" y="0"/>
          <a:ext cx="0" cy="0"/>
          <a:chOff x="0" y="0"/>
          <a:chExt cx="0" cy="0"/>
        </a:xfrm>
      </p:grpSpPr>
      <p:grpSp>
        <p:nvGrpSpPr>
          <p:cNvPr id="121" name="Group 10">
            <a:extLst>
              <a:ext uri="{FF2B5EF4-FFF2-40B4-BE49-F238E27FC236}">
                <a16:creationId xmlns:a16="http://schemas.microsoft.com/office/drawing/2014/main" id="{C0DD071B-DB19-7CD3-7D24-6C5F08FF02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CBE3C7ED-6404-2BFC-94D6-91F78BDFDE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FR"/>
            </a:p>
          </p:txBody>
        </p:sp>
        <p:sp>
          <p:nvSpPr>
            <p:cNvPr id="13" name="Freeform 12">
              <a:extLst>
                <a:ext uri="{FF2B5EF4-FFF2-40B4-BE49-F238E27FC236}">
                  <a16:creationId xmlns:a16="http://schemas.microsoft.com/office/drawing/2014/main" id="{AAC9750C-7CFC-21AC-A4E4-72D6491E4B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FR"/>
            </a:p>
          </p:txBody>
        </p:sp>
        <p:sp>
          <p:nvSpPr>
            <p:cNvPr id="14" name="Freeform 13">
              <a:extLst>
                <a:ext uri="{FF2B5EF4-FFF2-40B4-BE49-F238E27FC236}">
                  <a16:creationId xmlns:a16="http://schemas.microsoft.com/office/drawing/2014/main" id="{2FBE9B12-D08F-D7DC-3156-94EC1B9761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FR"/>
            </a:p>
          </p:txBody>
        </p:sp>
        <p:sp>
          <p:nvSpPr>
            <p:cNvPr id="15" name="Freeform 14">
              <a:extLst>
                <a:ext uri="{FF2B5EF4-FFF2-40B4-BE49-F238E27FC236}">
                  <a16:creationId xmlns:a16="http://schemas.microsoft.com/office/drawing/2014/main" id="{177C2F41-0830-67BE-AFFD-A1EB03B3F2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FR"/>
            </a:p>
          </p:txBody>
        </p:sp>
        <p:sp>
          <p:nvSpPr>
            <p:cNvPr id="16" name="Freeform 15">
              <a:extLst>
                <a:ext uri="{FF2B5EF4-FFF2-40B4-BE49-F238E27FC236}">
                  <a16:creationId xmlns:a16="http://schemas.microsoft.com/office/drawing/2014/main" id="{C8048545-348B-D2EE-B54E-D79206BC8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FR"/>
            </a:p>
          </p:txBody>
        </p:sp>
        <p:sp>
          <p:nvSpPr>
            <p:cNvPr id="17" name="Freeform 16">
              <a:extLst>
                <a:ext uri="{FF2B5EF4-FFF2-40B4-BE49-F238E27FC236}">
                  <a16:creationId xmlns:a16="http://schemas.microsoft.com/office/drawing/2014/main" id="{6C2790C0-C59E-C26E-21B3-9A321B9ED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FR"/>
            </a:p>
          </p:txBody>
        </p:sp>
        <p:sp>
          <p:nvSpPr>
            <p:cNvPr id="18" name="Freeform 17">
              <a:extLst>
                <a:ext uri="{FF2B5EF4-FFF2-40B4-BE49-F238E27FC236}">
                  <a16:creationId xmlns:a16="http://schemas.microsoft.com/office/drawing/2014/main" id="{EE04DDB6-CD28-6BFC-BBC4-C363B4C6F8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FR"/>
            </a:p>
          </p:txBody>
        </p:sp>
        <p:sp>
          <p:nvSpPr>
            <p:cNvPr id="19" name="Freeform 18">
              <a:extLst>
                <a:ext uri="{FF2B5EF4-FFF2-40B4-BE49-F238E27FC236}">
                  <a16:creationId xmlns:a16="http://schemas.microsoft.com/office/drawing/2014/main" id="{51A04D54-93E4-28E9-20DA-756EDA34A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FR"/>
            </a:p>
          </p:txBody>
        </p:sp>
        <p:sp>
          <p:nvSpPr>
            <p:cNvPr id="20" name="Freeform 19">
              <a:extLst>
                <a:ext uri="{FF2B5EF4-FFF2-40B4-BE49-F238E27FC236}">
                  <a16:creationId xmlns:a16="http://schemas.microsoft.com/office/drawing/2014/main" id="{D57972FB-4E4F-2A30-E28E-BC5528109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FR"/>
            </a:p>
          </p:txBody>
        </p:sp>
        <p:sp>
          <p:nvSpPr>
            <p:cNvPr id="21" name="Freeform 20">
              <a:extLst>
                <a:ext uri="{FF2B5EF4-FFF2-40B4-BE49-F238E27FC236}">
                  <a16:creationId xmlns:a16="http://schemas.microsoft.com/office/drawing/2014/main" id="{0C180970-FC9E-27F7-EBC6-4A581A6E2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FR"/>
            </a:p>
          </p:txBody>
        </p:sp>
        <p:sp>
          <p:nvSpPr>
            <p:cNvPr id="22" name="Freeform 21">
              <a:extLst>
                <a:ext uri="{FF2B5EF4-FFF2-40B4-BE49-F238E27FC236}">
                  <a16:creationId xmlns:a16="http://schemas.microsoft.com/office/drawing/2014/main" id="{4DA2F827-0DEF-E3A5-93B4-723D4D78D3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FR"/>
            </a:p>
          </p:txBody>
        </p:sp>
        <p:sp>
          <p:nvSpPr>
            <p:cNvPr id="23" name="Freeform 22">
              <a:extLst>
                <a:ext uri="{FF2B5EF4-FFF2-40B4-BE49-F238E27FC236}">
                  <a16:creationId xmlns:a16="http://schemas.microsoft.com/office/drawing/2014/main" id="{805391F2-DF71-1070-E1A3-4EA4513E7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FR"/>
            </a:p>
          </p:txBody>
        </p:sp>
      </p:grpSp>
      <p:grpSp>
        <p:nvGrpSpPr>
          <p:cNvPr id="122" name="Group 24">
            <a:extLst>
              <a:ext uri="{FF2B5EF4-FFF2-40B4-BE49-F238E27FC236}">
                <a16:creationId xmlns:a16="http://schemas.microsoft.com/office/drawing/2014/main" id="{9B32E31F-20A8-1C01-AD97-1576716BA9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75B5557F-006D-7198-A184-6F075AA07D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FR"/>
            </a:p>
          </p:txBody>
        </p:sp>
        <p:sp>
          <p:nvSpPr>
            <p:cNvPr id="123" name="Freeform 28">
              <a:extLst>
                <a:ext uri="{FF2B5EF4-FFF2-40B4-BE49-F238E27FC236}">
                  <a16:creationId xmlns:a16="http://schemas.microsoft.com/office/drawing/2014/main" id="{6E9CAC3C-536B-D5C1-A79D-7F33DCB0E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FR"/>
            </a:p>
          </p:txBody>
        </p:sp>
        <p:sp>
          <p:nvSpPr>
            <p:cNvPr id="28" name="Freeform 29">
              <a:extLst>
                <a:ext uri="{FF2B5EF4-FFF2-40B4-BE49-F238E27FC236}">
                  <a16:creationId xmlns:a16="http://schemas.microsoft.com/office/drawing/2014/main" id="{719C8C73-6A11-C7A9-8531-9FDC9AE4A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FR"/>
            </a:p>
          </p:txBody>
        </p:sp>
        <p:sp>
          <p:nvSpPr>
            <p:cNvPr id="29" name="Freeform 30">
              <a:extLst>
                <a:ext uri="{FF2B5EF4-FFF2-40B4-BE49-F238E27FC236}">
                  <a16:creationId xmlns:a16="http://schemas.microsoft.com/office/drawing/2014/main" id="{C7CFDC6F-A969-92F4-9D2A-4DCAA7665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FR"/>
            </a:p>
          </p:txBody>
        </p:sp>
        <p:sp>
          <p:nvSpPr>
            <p:cNvPr id="30" name="Freeform 31">
              <a:extLst>
                <a:ext uri="{FF2B5EF4-FFF2-40B4-BE49-F238E27FC236}">
                  <a16:creationId xmlns:a16="http://schemas.microsoft.com/office/drawing/2014/main" id="{DF4CA6FF-16BD-03E7-CC09-F6CF8EC55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FR"/>
            </a:p>
          </p:txBody>
        </p:sp>
        <p:sp>
          <p:nvSpPr>
            <p:cNvPr id="31" name="Freeform 32">
              <a:extLst>
                <a:ext uri="{FF2B5EF4-FFF2-40B4-BE49-F238E27FC236}">
                  <a16:creationId xmlns:a16="http://schemas.microsoft.com/office/drawing/2014/main" id="{C66FFD9C-3590-A681-1B91-7D047DAE0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FR"/>
            </a:p>
          </p:txBody>
        </p:sp>
        <p:sp>
          <p:nvSpPr>
            <p:cNvPr id="32" name="Freeform 33">
              <a:extLst>
                <a:ext uri="{FF2B5EF4-FFF2-40B4-BE49-F238E27FC236}">
                  <a16:creationId xmlns:a16="http://schemas.microsoft.com/office/drawing/2014/main" id="{3DEE6365-468B-E970-1B26-84FF2748DA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FR"/>
            </a:p>
          </p:txBody>
        </p:sp>
        <p:sp>
          <p:nvSpPr>
            <p:cNvPr id="33" name="Freeform 34">
              <a:extLst>
                <a:ext uri="{FF2B5EF4-FFF2-40B4-BE49-F238E27FC236}">
                  <a16:creationId xmlns:a16="http://schemas.microsoft.com/office/drawing/2014/main" id="{1B9F093B-0BF3-21A4-06BB-04154579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FR"/>
            </a:p>
          </p:txBody>
        </p:sp>
        <p:sp>
          <p:nvSpPr>
            <p:cNvPr id="34" name="Freeform 35">
              <a:extLst>
                <a:ext uri="{FF2B5EF4-FFF2-40B4-BE49-F238E27FC236}">
                  <a16:creationId xmlns:a16="http://schemas.microsoft.com/office/drawing/2014/main" id="{2C9E0A9F-B87A-E514-D8FD-CC3F02DE6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FR"/>
            </a:p>
          </p:txBody>
        </p:sp>
        <p:sp>
          <p:nvSpPr>
            <p:cNvPr id="35" name="Freeform 36">
              <a:extLst>
                <a:ext uri="{FF2B5EF4-FFF2-40B4-BE49-F238E27FC236}">
                  <a16:creationId xmlns:a16="http://schemas.microsoft.com/office/drawing/2014/main" id="{7F6F391E-D321-AFE5-E775-E10EDB29D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FR"/>
            </a:p>
          </p:txBody>
        </p:sp>
        <p:sp>
          <p:nvSpPr>
            <p:cNvPr id="36" name="Freeform 37">
              <a:extLst>
                <a:ext uri="{FF2B5EF4-FFF2-40B4-BE49-F238E27FC236}">
                  <a16:creationId xmlns:a16="http://schemas.microsoft.com/office/drawing/2014/main" id="{C72A9342-E966-F6C9-D8E5-9C499E934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FR"/>
            </a:p>
          </p:txBody>
        </p:sp>
        <p:sp>
          <p:nvSpPr>
            <p:cNvPr id="37" name="Freeform 38">
              <a:extLst>
                <a:ext uri="{FF2B5EF4-FFF2-40B4-BE49-F238E27FC236}">
                  <a16:creationId xmlns:a16="http://schemas.microsoft.com/office/drawing/2014/main" id="{4C107FD4-5873-F437-B458-D696EAE09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FR"/>
            </a:p>
          </p:txBody>
        </p:sp>
      </p:grpSp>
      <p:sp>
        <p:nvSpPr>
          <p:cNvPr id="124" name="Rectangle 123">
            <a:extLst>
              <a:ext uri="{FF2B5EF4-FFF2-40B4-BE49-F238E27FC236}">
                <a16:creationId xmlns:a16="http://schemas.microsoft.com/office/drawing/2014/main" id="{B703444D-3A01-0EC1-0489-D9906F10FA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25" name="Freeform 11">
            <a:extLst>
              <a:ext uri="{FF2B5EF4-FFF2-40B4-BE49-F238E27FC236}">
                <a16:creationId xmlns:a16="http://schemas.microsoft.com/office/drawing/2014/main" id="{EA53E728-DC8A-0F0D-4ED8-688FF5B0F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FR"/>
          </a:p>
        </p:txBody>
      </p:sp>
      <p:sp useBgFill="1">
        <p:nvSpPr>
          <p:cNvPr id="126" name="Rectangle 125">
            <a:extLst>
              <a:ext uri="{FF2B5EF4-FFF2-40B4-BE49-F238E27FC236}">
                <a16:creationId xmlns:a16="http://schemas.microsoft.com/office/drawing/2014/main" id="{8AFF6DA4-2B55-927A-80CA-E9400281C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81"/>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1">
            <a:extLst>
              <a:ext uri="{FF2B5EF4-FFF2-40B4-BE49-F238E27FC236}">
                <a16:creationId xmlns:a16="http://schemas.microsoft.com/office/drawing/2014/main" id="{883DE981-1F57-B50B-1F5F-4A4032E91D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CA17EDAE-2B7A-8503-80CB-F3E86E7025DE}"/>
              </a:ext>
            </a:extLst>
          </p:cNvPr>
          <p:cNvSpPr txBox="1"/>
          <p:nvPr/>
        </p:nvSpPr>
        <p:spPr>
          <a:xfrm>
            <a:off x="788371" y="572668"/>
            <a:ext cx="11059096" cy="4162678"/>
          </a:xfrm>
          <a:prstGeom prst="rect">
            <a:avLst/>
          </a:prstGeom>
          <a:noFill/>
        </p:spPr>
        <p:txBody>
          <a:bodyPr wrap="square" rtlCol="0">
            <a:spAutoFit/>
          </a:bodyPr>
          <a:lstStyle/>
          <a:p>
            <a:pPr algn="ctr">
              <a:buNone/>
            </a:pPr>
            <a:r>
              <a:rPr lang="fr-FR" b="1" i="0" dirty="0">
                <a:solidFill>
                  <a:srgbClr val="000000"/>
                </a:solidFill>
                <a:effectLst/>
                <a:latin typeface="Montserrat" panose="00000500000000000000" pitchFamily="2" charset="0"/>
              </a:rPr>
              <a:t>Plus de 4 heures d’écran par jour pour les 6-17 ans, qu’est-ce que cela signifie ?</a:t>
            </a:r>
          </a:p>
          <a:p>
            <a:pPr algn="ctr">
              <a:spcBef>
                <a:spcPts val="1500"/>
              </a:spcBef>
            </a:pPr>
            <a:r>
              <a:rPr lang="fr-FR" b="0" i="0" dirty="0">
                <a:solidFill>
                  <a:srgbClr val="000000"/>
                </a:solidFill>
                <a:effectLst/>
                <a:latin typeface="Montserrat" panose="00000500000000000000" pitchFamily="2" charset="0"/>
              </a:rPr>
              <a:t>Etude publié le 27/02/2025</a:t>
            </a:r>
          </a:p>
          <a:p>
            <a:endParaRPr lang="fr-FR" b="0" i="0" dirty="0">
              <a:solidFill>
                <a:srgbClr val="00457F"/>
              </a:solidFill>
              <a:effectLst/>
              <a:latin typeface="Montserrat" panose="00000500000000000000" pitchFamily="2" charset="0"/>
            </a:endParaRPr>
          </a:p>
          <a:p>
            <a:pPr algn="just"/>
            <a:endParaRPr lang="fr-FR" dirty="0">
              <a:solidFill>
                <a:srgbClr val="00457F"/>
              </a:solidFill>
              <a:latin typeface="+mj-lt"/>
            </a:endParaRPr>
          </a:p>
          <a:p>
            <a:pPr algn="just"/>
            <a:r>
              <a:rPr lang="fr-FR" i="1" dirty="0">
                <a:solidFill>
                  <a:srgbClr val="000000"/>
                </a:solidFill>
                <a:effectLst/>
                <a:latin typeface="+mj-lt"/>
              </a:rPr>
              <a:t>Cela est tiré de la dernière étude qui fait référence en France concernant le temps cumulé d’exposition des enfants aux écrans.</a:t>
            </a:r>
          </a:p>
          <a:p>
            <a:pPr algn="just"/>
            <a:endParaRPr lang="fr-FR" i="1" dirty="0">
              <a:solidFill>
                <a:srgbClr val="00457F"/>
              </a:solidFill>
              <a:effectLst/>
              <a:latin typeface="+mj-lt"/>
            </a:endParaRPr>
          </a:p>
          <a:p>
            <a:pPr algn="just"/>
            <a:r>
              <a:rPr lang="fr-FR" b="0" i="0" dirty="0">
                <a:solidFill>
                  <a:srgbClr val="00457F"/>
                </a:solidFill>
                <a:effectLst/>
                <a:latin typeface="+mj-lt"/>
              </a:rPr>
              <a:t>D’après Santé publique France, les enfants de 6 à 17 ans passeraient en moyenne 4h11 min par</a:t>
            </a:r>
          </a:p>
          <a:p>
            <a:pPr algn="just"/>
            <a:r>
              <a:rPr lang="fr-FR" b="0" i="0" dirty="0">
                <a:solidFill>
                  <a:srgbClr val="00457F"/>
                </a:solidFill>
                <a:effectLst/>
                <a:latin typeface="+mj-lt"/>
              </a:rPr>
              <a:t> jour sur un écran, hors temps scolaire. Une durée qui semble conséquente et qui interroge : </a:t>
            </a:r>
          </a:p>
          <a:p>
            <a:pPr algn="just"/>
            <a:endParaRPr lang="fr-FR" b="0" i="0" dirty="0">
              <a:solidFill>
                <a:srgbClr val="00457F"/>
              </a:solidFill>
              <a:effectLst/>
              <a:latin typeface="+mj-lt"/>
            </a:endParaRPr>
          </a:p>
          <a:p>
            <a:pPr algn="just"/>
            <a:r>
              <a:rPr lang="fr-FR" dirty="0">
                <a:solidFill>
                  <a:srgbClr val="00457F"/>
                </a:solidFill>
                <a:latin typeface="+mj-lt"/>
              </a:rPr>
              <a:t>Q</a:t>
            </a:r>
            <a:r>
              <a:rPr lang="fr-FR" b="0" i="0" dirty="0">
                <a:solidFill>
                  <a:srgbClr val="00457F"/>
                </a:solidFill>
                <a:effectLst/>
                <a:latin typeface="+mj-lt"/>
              </a:rPr>
              <a:t>ue signifie vraiment ce chiffre ? Pourquoi est-ce problématique pour les jeunes de passer autant de temps sur les écrans ? Que peut-on faire pour les protéger ? Voici quelques éléments de réponse. Nous reviendrons à la fin du diaporama aux préconisations concernant l’exposition aux écrans.</a:t>
            </a:r>
            <a:endParaRPr lang="fr-FR" dirty="0">
              <a:latin typeface="+mj-lt"/>
            </a:endParaRPr>
          </a:p>
        </p:txBody>
      </p:sp>
    </p:spTree>
    <p:extLst>
      <p:ext uri="{BB962C8B-B14F-4D97-AF65-F5344CB8AC3E}">
        <p14:creationId xmlns:p14="http://schemas.microsoft.com/office/powerpoint/2010/main" val="24522208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939E1976-7870-85AF-31F1-9CCAC7A433BD}"/>
            </a:ext>
          </a:extLst>
        </p:cNvPr>
        <p:cNvGrpSpPr/>
        <p:nvPr/>
      </p:nvGrpSpPr>
      <p:grpSpPr>
        <a:xfrm>
          <a:off x="0" y="0"/>
          <a:ext cx="0" cy="0"/>
          <a:chOff x="0" y="0"/>
          <a:chExt cx="0" cy="0"/>
        </a:xfrm>
      </p:grpSpPr>
      <p:grpSp>
        <p:nvGrpSpPr>
          <p:cNvPr id="121" name="Group 10">
            <a:extLst>
              <a:ext uri="{FF2B5EF4-FFF2-40B4-BE49-F238E27FC236}">
                <a16:creationId xmlns:a16="http://schemas.microsoft.com/office/drawing/2014/main" id="{2BE3B819-4330-C12A-2B8B-142D14C6D6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E5213661-0741-E907-37B6-819AE1ACDA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FR"/>
            </a:p>
          </p:txBody>
        </p:sp>
        <p:sp>
          <p:nvSpPr>
            <p:cNvPr id="13" name="Freeform 12">
              <a:extLst>
                <a:ext uri="{FF2B5EF4-FFF2-40B4-BE49-F238E27FC236}">
                  <a16:creationId xmlns:a16="http://schemas.microsoft.com/office/drawing/2014/main" id="{1B3F71A3-CD11-F875-BF61-E17F7DAB43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FR"/>
            </a:p>
          </p:txBody>
        </p:sp>
        <p:sp>
          <p:nvSpPr>
            <p:cNvPr id="14" name="Freeform 13">
              <a:extLst>
                <a:ext uri="{FF2B5EF4-FFF2-40B4-BE49-F238E27FC236}">
                  <a16:creationId xmlns:a16="http://schemas.microsoft.com/office/drawing/2014/main" id="{9DA4F44B-C708-9D4D-4A32-33CB7571E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FR"/>
            </a:p>
          </p:txBody>
        </p:sp>
        <p:sp>
          <p:nvSpPr>
            <p:cNvPr id="15" name="Freeform 14">
              <a:extLst>
                <a:ext uri="{FF2B5EF4-FFF2-40B4-BE49-F238E27FC236}">
                  <a16:creationId xmlns:a16="http://schemas.microsoft.com/office/drawing/2014/main" id="{5D8CC636-53ED-902E-7B89-8623E339F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FR"/>
            </a:p>
          </p:txBody>
        </p:sp>
        <p:sp>
          <p:nvSpPr>
            <p:cNvPr id="16" name="Freeform 15">
              <a:extLst>
                <a:ext uri="{FF2B5EF4-FFF2-40B4-BE49-F238E27FC236}">
                  <a16:creationId xmlns:a16="http://schemas.microsoft.com/office/drawing/2014/main" id="{1F5EAEE1-BA29-09ED-D068-40B5BB266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FR"/>
            </a:p>
          </p:txBody>
        </p:sp>
        <p:sp>
          <p:nvSpPr>
            <p:cNvPr id="17" name="Freeform 16">
              <a:extLst>
                <a:ext uri="{FF2B5EF4-FFF2-40B4-BE49-F238E27FC236}">
                  <a16:creationId xmlns:a16="http://schemas.microsoft.com/office/drawing/2014/main" id="{E68773A5-F4C2-BA12-0FF5-953B20AC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FR"/>
            </a:p>
          </p:txBody>
        </p:sp>
        <p:sp>
          <p:nvSpPr>
            <p:cNvPr id="18" name="Freeform 17">
              <a:extLst>
                <a:ext uri="{FF2B5EF4-FFF2-40B4-BE49-F238E27FC236}">
                  <a16:creationId xmlns:a16="http://schemas.microsoft.com/office/drawing/2014/main" id="{E4004C5F-E916-9806-AA40-E20506CED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FR"/>
            </a:p>
          </p:txBody>
        </p:sp>
        <p:sp>
          <p:nvSpPr>
            <p:cNvPr id="19" name="Freeform 18">
              <a:extLst>
                <a:ext uri="{FF2B5EF4-FFF2-40B4-BE49-F238E27FC236}">
                  <a16:creationId xmlns:a16="http://schemas.microsoft.com/office/drawing/2014/main" id="{943248A8-B7CD-552D-5A12-E7E6635E06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FR"/>
            </a:p>
          </p:txBody>
        </p:sp>
        <p:sp>
          <p:nvSpPr>
            <p:cNvPr id="20" name="Freeform 19">
              <a:extLst>
                <a:ext uri="{FF2B5EF4-FFF2-40B4-BE49-F238E27FC236}">
                  <a16:creationId xmlns:a16="http://schemas.microsoft.com/office/drawing/2014/main" id="{52E8207F-4503-D4F1-A6A9-1CA2B898E6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FR"/>
            </a:p>
          </p:txBody>
        </p:sp>
        <p:sp>
          <p:nvSpPr>
            <p:cNvPr id="21" name="Freeform 20">
              <a:extLst>
                <a:ext uri="{FF2B5EF4-FFF2-40B4-BE49-F238E27FC236}">
                  <a16:creationId xmlns:a16="http://schemas.microsoft.com/office/drawing/2014/main" id="{44748090-F279-F22A-7B5C-EDEB7859E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FR"/>
            </a:p>
          </p:txBody>
        </p:sp>
        <p:sp>
          <p:nvSpPr>
            <p:cNvPr id="22" name="Freeform 21">
              <a:extLst>
                <a:ext uri="{FF2B5EF4-FFF2-40B4-BE49-F238E27FC236}">
                  <a16:creationId xmlns:a16="http://schemas.microsoft.com/office/drawing/2014/main" id="{46CB68E6-2166-7BDA-9E1D-44DF5A5C4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FR"/>
            </a:p>
          </p:txBody>
        </p:sp>
        <p:sp>
          <p:nvSpPr>
            <p:cNvPr id="23" name="Freeform 22">
              <a:extLst>
                <a:ext uri="{FF2B5EF4-FFF2-40B4-BE49-F238E27FC236}">
                  <a16:creationId xmlns:a16="http://schemas.microsoft.com/office/drawing/2014/main" id="{400678DE-5888-0470-F049-4A36ED1C2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FR"/>
            </a:p>
          </p:txBody>
        </p:sp>
      </p:grpSp>
      <p:grpSp>
        <p:nvGrpSpPr>
          <p:cNvPr id="122" name="Group 24">
            <a:extLst>
              <a:ext uri="{FF2B5EF4-FFF2-40B4-BE49-F238E27FC236}">
                <a16:creationId xmlns:a16="http://schemas.microsoft.com/office/drawing/2014/main" id="{672CE522-0028-FE55-4D79-B0D517AB27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EFF2A888-7454-A507-A46E-3EA8470E9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FR"/>
            </a:p>
          </p:txBody>
        </p:sp>
        <p:sp>
          <p:nvSpPr>
            <p:cNvPr id="123" name="Freeform 28">
              <a:extLst>
                <a:ext uri="{FF2B5EF4-FFF2-40B4-BE49-F238E27FC236}">
                  <a16:creationId xmlns:a16="http://schemas.microsoft.com/office/drawing/2014/main" id="{707268B6-CFB5-4442-5121-E6F7DC283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FR"/>
            </a:p>
          </p:txBody>
        </p:sp>
        <p:sp>
          <p:nvSpPr>
            <p:cNvPr id="28" name="Freeform 29">
              <a:extLst>
                <a:ext uri="{FF2B5EF4-FFF2-40B4-BE49-F238E27FC236}">
                  <a16:creationId xmlns:a16="http://schemas.microsoft.com/office/drawing/2014/main" id="{8880A41B-DAED-BC1A-FC2E-89E0FCAD0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FR"/>
            </a:p>
          </p:txBody>
        </p:sp>
        <p:sp>
          <p:nvSpPr>
            <p:cNvPr id="29" name="Freeform 30">
              <a:extLst>
                <a:ext uri="{FF2B5EF4-FFF2-40B4-BE49-F238E27FC236}">
                  <a16:creationId xmlns:a16="http://schemas.microsoft.com/office/drawing/2014/main" id="{7FB02289-83ED-6783-C084-646F9682D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FR"/>
            </a:p>
          </p:txBody>
        </p:sp>
        <p:sp>
          <p:nvSpPr>
            <p:cNvPr id="30" name="Freeform 31">
              <a:extLst>
                <a:ext uri="{FF2B5EF4-FFF2-40B4-BE49-F238E27FC236}">
                  <a16:creationId xmlns:a16="http://schemas.microsoft.com/office/drawing/2014/main" id="{A0509FCE-A724-5B20-B8F2-E3E6D29130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FR"/>
            </a:p>
          </p:txBody>
        </p:sp>
        <p:sp>
          <p:nvSpPr>
            <p:cNvPr id="31" name="Freeform 32">
              <a:extLst>
                <a:ext uri="{FF2B5EF4-FFF2-40B4-BE49-F238E27FC236}">
                  <a16:creationId xmlns:a16="http://schemas.microsoft.com/office/drawing/2014/main" id="{3C83DD1F-9306-A9B4-1316-BCA2779CE3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FR"/>
            </a:p>
          </p:txBody>
        </p:sp>
        <p:sp>
          <p:nvSpPr>
            <p:cNvPr id="32" name="Freeform 33">
              <a:extLst>
                <a:ext uri="{FF2B5EF4-FFF2-40B4-BE49-F238E27FC236}">
                  <a16:creationId xmlns:a16="http://schemas.microsoft.com/office/drawing/2014/main" id="{A07CDDDA-45FE-DE7E-2239-EF38C2040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FR"/>
            </a:p>
          </p:txBody>
        </p:sp>
        <p:sp>
          <p:nvSpPr>
            <p:cNvPr id="33" name="Freeform 34">
              <a:extLst>
                <a:ext uri="{FF2B5EF4-FFF2-40B4-BE49-F238E27FC236}">
                  <a16:creationId xmlns:a16="http://schemas.microsoft.com/office/drawing/2014/main" id="{CB707E07-AC60-8ADF-D29C-799DB55CD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FR"/>
            </a:p>
          </p:txBody>
        </p:sp>
        <p:sp>
          <p:nvSpPr>
            <p:cNvPr id="34" name="Freeform 35">
              <a:extLst>
                <a:ext uri="{FF2B5EF4-FFF2-40B4-BE49-F238E27FC236}">
                  <a16:creationId xmlns:a16="http://schemas.microsoft.com/office/drawing/2014/main" id="{85A950F5-F257-26C6-2311-7644C306EE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FR"/>
            </a:p>
          </p:txBody>
        </p:sp>
        <p:sp>
          <p:nvSpPr>
            <p:cNvPr id="35" name="Freeform 36">
              <a:extLst>
                <a:ext uri="{FF2B5EF4-FFF2-40B4-BE49-F238E27FC236}">
                  <a16:creationId xmlns:a16="http://schemas.microsoft.com/office/drawing/2014/main" id="{D108CC99-62E7-A96E-5368-70CA97625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FR"/>
            </a:p>
          </p:txBody>
        </p:sp>
        <p:sp>
          <p:nvSpPr>
            <p:cNvPr id="36" name="Freeform 37">
              <a:extLst>
                <a:ext uri="{FF2B5EF4-FFF2-40B4-BE49-F238E27FC236}">
                  <a16:creationId xmlns:a16="http://schemas.microsoft.com/office/drawing/2014/main" id="{3DD1F6D7-6B5E-05D4-6414-9D3F7024CA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FR"/>
            </a:p>
          </p:txBody>
        </p:sp>
        <p:sp>
          <p:nvSpPr>
            <p:cNvPr id="37" name="Freeform 38">
              <a:extLst>
                <a:ext uri="{FF2B5EF4-FFF2-40B4-BE49-F238E27FC236}">
                  <a16:creationId xmlns:a16="http://schemas.microsoft.com/office/drawing/2014/main" id="{3E0DF836-762B-EB23-644D-1818A99AF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FR"/>
            </a:p>
          </p:txBody>
        </p:sp>
      </p:grpSp>
      <p:sp>
        <p:nvSpPr>
          <p:cNvPr id="124" name="Rectangle 123">
            <a:extLst>
              <a:ext uri="{FF2B5EF4-FFF2-40B4-BE49-F238E27FC236}">
                <a16:creationId xmlns:a16="http://schemas.microsoft.com/office/drawing/2014/main" id="{76AAD6AA-D199-8085-00A5-86E02CBD0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25" name="Freeform 11">
            <a:extLst>
              <a:ext uri="{FF2B5EF4-FFF2-40B4-BE49-F238E27FC236}">
                <a16:creationId xmlns:a16="http://schemas.microsoft.com/office/drawing/2014/main" id="{4205DD11-F525-E9DD-5019-6C238D2C3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FR"/>
          </a:p>
        </p:txBody>
      </p:sp>
      <p:sp useBgFill="1">
        <p:nvSpPr>
          <p:cNvPr id="126" name="Rectangle 125">
            <a:extLst>
              <a:ext uri="{FF2B5EF4-FFF2-40B4-BE49-F238E27FC236}">
                <a16:creationId xmlns:a16="http://schemas.microsoft.com/office/drawing/2014/main" id="{20727EE9-370A-1299-1875-157AE0FA6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81"/>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1">
            <a:extLst>
              <a:ext uri="{FF2B5EF4-FFF2-40B4-BE49-F238E27FC236}">
                <a16:creationId xmlns:a16="http://schemas.microsoft.com/office/drawing/2014/main" id="{A1F86762-6C75-F8EC-AD44-94A7190C6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07D7B2FB-2698-BDCC-8630-777F558476C0}"/>
              </a:ext>
            </a:extLst>
          </p:cNvPr>
          <p:cNvSpPr txBox="1"/>
          <p:nvPr/>
        </p:nvSpPr>
        <p:spPr>
          <a:xfrm>
            <a:off x="788371" y="572668"/>
            <a:ext cx="11059096" cy="3839513"/>
          </a:xfrm>
          <a:prstGeom prst="rect">
            <a:avLst/>
          </a:prstGeom>
          <a:noFill/>
        </p:spPr>
        <p:txBody>
          <a:bodyPr wrap="square" rtlCol="0">
            <a:spAutoFit/>
          </a:bodyPr>
          <a:lstStyle/>
          <a:p>
            <a:pPr algn="ctr">
              <a:buNone/>
            </a:pPr>
            <a:r>
              <a:rPr lang="fr-FR" b="1" i="0" dirty="0">
                <a:solidFill>
                  <a:srgbClr val="000000"/>
                </a:solidFill>
                <a:effectLst/>
                <a:latin typeface="Montserrat" panose="00000500000000000000" pitchFamily="2" charset="0"/>
              </a:rPr>
              <a:t>Plus de 4 heures d’écran par jour pour les 6-17 ans, qu’est-ce que cela signifie ?</a:t>
            </a:r>
          </a:p>
          <a:p>
            <a:pPr algn="ctr">
              <a:spcBef>
                <a:spcPts val="1500"/>
              </a:spcBef>
            </a:pPr>
            <a:r>
              <a:rPr lang="fr-FR" b="0" i="0" dirty="0">
                <a:solidFill>
                  <a:srgbClr val="000000"/>
                </a:solidFill>
                <a:effectLst/>
                <a:latin typeface="Montserrat" panose="00000500000000000000" pitchFamily="2" charset="0"/>
              </a:rPr>
              <a:t>Etude publié le 27/02/2025</a:t>
            </a:r>
          </a:p>
          <a:p>
            <a:pPr algn="just"/>
            <a:endParaRPr lang="fr-FR" dirty="0">
              <a:solidFill>
                <a:srgbClr val="00457F"/>
              </a:solidFill>
              <a:latin typeface="+mj-lt"/>
            </a:endParaRPr>
          </a:p>
          <a:p>
            <a:pPr algn="just">
              <a:spcAft>
                <a:spcPts val="1800"/>
              </a:spcAft>
              <a:buNone/>
            </a:pPr>
            <a:r>
              <a:rPr lang="fr-FR" i="0" dirty="0">
                <a:solidFill>
                  <a:srgbClr val="000000"/>
                </a:solidFill>
                <a:effectLst/>
                <a:latin typeface="+mj-lt"/>
              </a:rPr>
              <a:t>Toutes ces données s’entendent hors du temps scolaire, et représentent des durées conséquentes à l’échelle d’une journée. Les enfants sont en effet très largement exposés aux écrans (10 en moyenne par foyer), et cela de plus en plus jeunes. Il y a non seulement les écrans disposés dans les espaces communs, comme souvent la télévision, mais aussi des équipements individuels comme les smartphones, qui arrivent de plus en plus tôt (âge moyen d’acquisition 9 ans et 8 mois) et sont plus compliqués à contrôler pour les parents.</a:t>
            </a:r>
          </a:p>
          <a:p>
            <a:pPr algn="just">
              <a:spcAft>
                <a:spcPts val="1800"/>
              </a:spcAft>
            </a:pPr>
            <a:r>
              <a:rPr lang="fr-FR" i="0" dirty="0">
                <a:solidFill>
                  <a:srgbClr val="000000"/>
                </a:solidFill>
                <a:effectLst/>
                <a:latin typeface="+mj-lt"/>
              </a:rPr>
              <a:t>Le chiffre ici présenté est une moyenne, qui regroupe des réalités différentes selon les tranches d’âge, et des usages variés : du temps passé devant la télévision, mais aussi les jeux vidéo ou encore de la fréquentation d’internet, notamment les réseaux sociaux.</a:t>
            </a:r>
          </a:p>
        </p:txBody>
      </p:sp>
    </p:spTree>
    <p:extLst>
      <p:ext uri="{BB962C8B-B14F-4D97-AF65-F5344CB8AC3E}">
        <p14:creationId xmlns:p14="http://schemas.microsoft.com/office/powerpoint/2010/main" val="41694289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240221" y="124691"/>
            <a:ext cx="11816555" cy="6398029"/>
          </a:xfrm>
          <a:prstGeom prst="rect">
            <a:avLst/>
          </a:prstGeom>
        </p:spPr>
      </p:pic>
    </p:spTree>
    <p:extLst>
      <p:ext uri="{BB962C8B-B14F-4D97-AF65-F5344CB8AC3E}">
        <p14:creationId xmlns:p14="http://schemas.microsoft.com/office/powerpoint/2010/main" val="770619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5521" y="260650"/>
            <a:ext cx="4231381" cy="648071"/>
          </a:xfrm>
        </p:spPr>
        <p:txBody>
          <a:bodyPr>
            <a:normAutofit/>
          </a:bodyPr>
          <a:lstStyle/>
          <a:p>
            <a:r>
              <a:rPr lang="fr-FR" b="1" dirty="0">
                <a:solidFill>
                  <a:schemeClr val="tx2"/>
                </a:solidFill>
              </a:rPr>
              <a:t>Equipement</a:t>
            </a:r>
            <a:r>
              <a:rPr lang="fr-FR" b="1" dirty="0">
                <a:solidFill>
                  <a:srgbClr val="C00000"/>
                </a:solidFill>
              </a:rPr>
              <a:t> </a:t>
            </a:r>
          </a:p>
        </p:txBody>
      </p:sp>
      <p:sp>
        <p:nvSpPr>
          <p:cNvPr id="7" name="Rectangle à coins arrondis 6"/>
          <p:cNvSpPr/>
          <p:nvPr/>
        </p:nvSpPr>
        <p:spPr>
          <a:xfrm>
            <a:off x="1919536" y="5949280"/>
            <a:ext cx="8352928" cy="648072"/>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fr-FR" sz="2000" b="1" dirty="0">
                <a:solidFill>
                  <a:srgbClr val="C00000"/>
                </a:solidFill>
                <a:latin typeface="Calibri" pitchFamily="34" charset="0"/>
                <a:ea typeface="Calibri" pitchFamily="34" charset="0"/>
                <a:cs typeface="Times New Roman" pitchFamily="18" charset="0"/>
              </a:rPr>
              <a:t>Le taux passe de 77% à 11 ans à 83% à 12 ans.</a:t>
            </a:r>
          </a:p>
          <a:p>
            <a:pPr lvl="0" fontAlgn="base">
              <a:spcBef>
                <a:spcPct val="0"/>
              </a:spcBef>
              <a:spcAft>
                <a:spcPct val="0"/>
              </a:spcAft>
            </a:pPr>
            <a:r>
              <a:rPr lang="fr-FR" sz="2000" b="1" dirty="0">
                <a:solidFill>
                  <a:srgbClr val="C00000"/>
                </a:solidFill>
                <a:latin typeface="Calibri" pitchFamily="34" charset="0"/>
                <a:ea typeface="Calibri" pitchFamily="34" charset="0"/>
                <a:cs typeface="Times New Roman" pitchFamily="18" charset="0"/>
              </a:rPr>
              <a:t>Cette possession quasi-généralisée est en baisse (-6pts) par rapport à 2022.</a:t>
            </a:r>
          </a:p>
        </p:txBody>
      </p:sp>
      <p:pic>
        <p:nvPicPr>
          <p:cNvPr id="8" name="Image 7"/>
          <p:cNvPicPr>
            <a:picLocks noChangeAspect="1"/>
          </p:cNvPicPr>
          <p:nvPr/>
        </p:nvPicPr>
        <p:blipFill>
          <a:blip r:embed="rId3"/>
          <a:stretch>
            <a:fillRect/>
          </a:stretch>
        </p:blipFill>
        <p:spPr>
          <a:xfrm>
            <a:off x="2000638" y="980728"/>
            <a:ext cx="8012527" cy="4392488"/>
          </a:xfrm>
          <a:prstGeom prst="rect">
            <a:avLst/>
          </a:prstGeom>
        </p:spPr>
      </p:pic>
    </p:spTree>
    <p:extLst>
      <p:ext uri="{BB962C8B-B14F-4D97-AF65-F5344CB8AC3E}">
        <p14:creationId xmlns:p14="http://schemas.microsoft.com/office/powerpoint/2010/main" val="4155296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27447" y="5805265"/>
            <a:ext cx="1884521" cy="1015663"/>
          </a:xfrm>
          <a:prstGeom prst="rect">
            <a:avLst/>
          </a:prstGeom>
        </p:spPr>
        <p:txBody>
          <a:bodyPr wrap="square">
            <a:spAutoFit/>
          </a:bodyPr>
          <a:lstStyle/>
          <a:p>
            <a:r>
              <a:rPr lang="fr-FR" sz="1000" dirty="0">
                <a:hlinkClick r:id="rId3"/>
              </a:rPr>
              <a:t>https://www.francetvinfo.fr/sante/enfant-ado/enfants-les-jeunes-francais-sont-accros-aux-ecrans_4761071.html</a:t>
            </a:r>
            <a:endParaRPr lang="fr-FR" sz="1000" dirty="0"/>
          </a:p>
          <a:p>
            <a:endParaRPr lang="fr-FR" sz="1000" dirty="0"/>
          </a:p>
        </p:txBody>
      </p:sp>
      <p:pic>
        <p:nvPicPr>
          <p:cNvPr id="1026" name="Picture 2">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87889" y="4317298"/>
            <a:ext cx="3195489" cy="2313733"/>
          </a:xfrm>
          <a:prstGeom prst="rect">
            <a:avLst/>
          </a:prstGeom>
          <a:noFill/>
          <a:ln w="9525">
            <a:noFill/>
            <a:miter lim="800000"/>
            <a:headEnd/>
            <a:tailEnd/>
          </a:ln>
        </p:spPr>
      </p:pic>
      <p:cxnSp>
        <p:nvCxnSpPr>
          <p:cNvPr id="8" name="Connecteur droit avec flèche 7"/>
          <p:cNvCxnSpPr/>
          <p:nvPr/>
        </p:nvCxnSpPr>
        <p:spPr>
          <a:xfrm>
            <a:off x="4343518" y="4545755"/>
            <a:ext cx="624644" cy="43204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 name="Titre 1">
            <a:extLst>
              <a:ext uri="{FF2B5EF4-FFF2-40B4-BE49-F238E27FC236}">
                <a16:creationId xmlns:a16="http://schemas.microsoft.com/office/drawing/2014/main" id="{D1783FCD-87AC-0ED1-6D51-87CFC241748F}"/>
              </a:ext>
            </a:extLst>
          </p:cNvPr>
          <p:cNvSpPr>
            <a:spLocks noGrp="1"/>
          </p:cNvSpPr>
          <p:nvPr>
            <p:ph type="title"/>
          </p:nvPr>
        </p:nvSpPr>
        <p:spPr>
          <a:xfrm>
            <a:off x="4947040" y="229909"/>
            <a:ext cx="5593461" cy="396675"/>
          </a:xfrm>
          <a:solidFill>
            <a:schemeClr val="bg1"/>
          </a:solidFill>
        </p:spPr>
        <p:txBody>
          <a:bodyPr>
            <a:normAutofit/>
          </a:bodyPr>
          <a:lstStyle/>
          <a:p>
            <a:r>
              <a:rPr lang="fr-FR" dirty="0">
                <a:solidFill>
                  <a:schemeClr val="tx2"/>
                </a:solidFill>
              </a:rPr>
              <a:t>Temps d’écran ?</a:t>
            </a:r>
          </a:p>
        </p:txBody>
      </p:sp>
      <p:pic>
        <p:nvPicPr>
          <p:cNvPr id="2" name="Image 1">
            <a:extLst>
              <a:ext uri="{FF2B5EF4-FFF2-40B4-BE49-F238E27FC236}">
                <a16:creationId xmlns:a16="http://schemas.microsoft.com/office/drawing/2014/main" id="{41A55318-A7C0-3C46-E9FE-1FB06F36816C}"/>
              </a:ext>
            </a:extLst>
          </p:cNvPr>
          <p:cNvPicPr>
            <a:picLocks noChangeAspect="1"/>
          </p:cNvPicPr>
          <p:nvPr/>
        </p:nvPicPr>
        <p:blipFill>
          <a:blip r:embed="rId5"/>
          <a:stretch>
            <a:fillRect/>
          </a:stretch>
        </p:blipFill>
        <p:spPr>
          <a:xfrm>
            <a:off x="1450767" y="0"/>
            <a:ext cx="3124471" cy="6858000"/>
          </a:xfrm>
          <a:prstGeom prst="rect">
            <a:avLst/>
          </a:prstGeom>
        </p:spPr>
      </p:pic>
      <p:pic>
        <p:nvPicPr>
          <p:cNvPr id="3" name="Image 2"/>
          <p:cNvPicPr>
            <a:picLocks noChangeAspect="1"/>
          </p:cNvPicPr>
          <p:nvPr/>
        </p:nvPicPr>
        <p:blipFill>
          <a:blip r:embed="rId6"/>
          <a:stretch>
            <a:fillRect/>
          </a:stretch>
        </p:blipFill>
        <p:spPr>
          <a:xfrm>
            <a:off x="4861850" y="945185"/>
            <a:ext cx="5495925" cy="2600325"/>
          </a:xfrm>
          <a:prstGeom prst="rect">
            <a:avLst/>
          </a:prstGeom>
        </p:spPr>
      </p:pic>
    </p:spTree>
    <p:extLst>
      <p:ext uri="{BB962C8B-B14F-4D97-AF65-F5344CB8AC3E}">
        <p14:creationId xmlns:p14="http://schemas.microsoft.com/office/powerpoint/2010/main" val="41937571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10145439" y="5707009"/>
            <a:ext cx="83820" cy="561051"/>
          </a:xfrm>
          <a:prstGeom prst="rect">
            <a:avLst/>
          </a:prstGeom>
        </p:spPr>
        <p:txBody>
          <a:bodyPr vert="horz" wrap="square" lIns="0" tIns="6985" rIns="0" bIns="0" rtlCol="0">
            <a:spAutoFit/>
          </a:bodyPr>
          <a:lstStyle/>
          <a:p>
            <a:pPr marL="12700">
              <a:spcBef>
                <a:spcPts val="55"/>
              </a:spcBef>
            </a:pPr>
            <a:fld id="{81D60167-4931-47E6-BA6A-407CBD079E47}" type="slidenum">
              <a:rPr sz="900" dirty="0">
                <a:solidFill>
                  <a:srgbClr val="898989"/>
                </a:solidFill>
                <a:latin typeface="Calibri"/>
                <a:cs typeface="Calibri"/>
              </a:rPr>
              <a:pPr marL="12700">
                <a:spcBef>
                  <a:spcPts val="55"/>
                </a:spcBef>
              </a:pPr>
              <a:t>15</a:t>
            </a:fld>
            <a:endParaRPr sz="900">
              <a:latin typeface="Calibri"/>
              <a:cs typeface="Calibri"/>
            </a:endParaRPr>
          </a:p>
        </p:txBody>
      </p:sp>
      <p:sp>
        <p:nvSpPr>
          <p:cNvPr id="11" name="Titre 5"/>
          <p:cNvSpPr txBox="1">
            <a:spLocks/>
          </p:cNvSpPr>
          <p:nvPr/>
        </p:nvSpPr>
        <p:spPr>
          <a:xfrm>
            <a:off x="1941719" y="240516"/>
            <a:ext cx="8229600" cy="6682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dirty="0">
                <a:solidFill>
                  <a:schemeClr val="tx2"/>
                </a:solidFill>
              </a:rPr>
              <a:t>Les réseaux sociaux et les « jeunes »</a:t>
            </a:r>
          </a:p>
        </p:txBody>
      </p:sp>
      <p:sp>
        <p:nvSpPr>
          <p:cNvPr id="7" name="ZoneTexte 6"/>
          <p:cNvSpPr txBox="1"/>
          <p:nvPr/>
        </p:nvSpPr>
        <p:spPr>
          <a:xfrm>
            <a:off x="2096079" y="1319711"/>
            <a:ext cx="7920880" cy="2862322"/>
          </a:xfrm>
          <a:prstGeom prst="rect">
            <a:avLst/>
          </a:prstGeom>
          <a:noFill/>
        </p:spPr>
        <p:txBody>
          <a:bodyPr wrap="square" rtlCol="0">
            <a:spAutoFit/>
          </a:bodyPr>
          <a:lstStyle/>
          <a:p>
            <a:r>
              <a:rPr lang="fr-FR" dirty="0"/>
              <a:t>Les enquêtes fournissent des tendances, mais des pratiques hétérogènes en fonction notamment : </a:t>
            </a:r>
          </a:p>
          <a:p>
            <a:pPr marL="285750" indent="-285750">
              <a:buFontTx/>
              <a:buChar char="-"/>
            </a:pPr>
            <a:r>
              <a:rPr lang="fr-FR" dirty="0"/>
              <a:t>De l’âge</a:t>
            </a:r>
          </a:p>
          <a:p>
            <a:pPr marL="285750" indent="-285750">
              <a:buFontTx/>
              <a:buChar char="-"/>
            </a:pPr>
            <a:r>
              <a:rPr lang="fr-FR" dirty="0"/>
              <a:t>Du genre</a:t>
            </a:r>
          </a:p>
          <a:p>
            <a:pPr marL="285750" indent="-285750">
              <a:buFontTx/>
              <a:buChar char="-"/>
            </a:pPr>
            <a:r>
              <a:rPr lang="fr-FR" dirty="0"/>
              <a:t>De la catégorie sociale</a:t>
            </a:r>
          </a:p>
          <a:p>
            <a:pPr marL="285750" indent="-285750">
              <a:buFontTx/>
              <a:buChar char="-"/>
            </a:pPr>
            <a:endParaRPr lang="fr-FR" dirty="0"/>
          </a:p>
          <a:p>
            <a:r>
              <a:rPr lang="fr-FR" dirty="0"/>
              <a:t>Peu d’études universitaires approfondies</a:t>
            </a:r>
          </a:p>
          <a:p>
            <a:pPr marL="285750" indent="-285750">
              <a:buFontTx/>
              <a:buChar char="-"/>
            </a:pPr>
            <a:endParaRPr lang="fr-FR" dirty="0"/>
          </a:p>
          <a:p>
            <a:pPr marL="285750" indent="-285750">
              <a:buFontTx/>
              <a:buChar char="-"/>
            </a:pPr>
            <a:endParaRPr lang="fr-FR" dirty="0"/>
          </a:p>
          <a:p>
            <a:endParaRPr lang="fr-FR" dirty="0"/>
          </a:p>
        </p:txBody>
      </p:sp>
      <p:pic>
        <p:nvPicPr>
          <p:cNvPr id="2" name="Image 1"/>
          <p:cNvPicPr>
            <a:picLocks noChangeAspect="1"/>
          </p:cNvPicPr>
          <p:nvPr/>
        </p:nvPicPr>
        <p:blipFill>
          <a:blip r:embed="rId3"/>
          <a:stretch>
            <a:fillRect/>
          </a:stretch>
        </p:blipFill>
        <p:spPr>
          <a:xfrm>
            <a:off x="6708068" y="2278848"/>
            <a:ext cx="4032448" cy="2323192"/>
          </a:xfrm>
          <a:prstGeom prst="rect">
            <a:avLst/>
          </a:prstGeom>
        </p:spPr>
      </p:pic>
      <p:sp>
        <p:nvSpPr>
          <p:cNvPr id="3" name="ZoneTexte 2"/>
          <p:cNvSpPr txBox="1"/>
          <p:nvPr/>
        </p:nvSpPr>
        <p:spPr>
          <a:xfrm>
            <a:off x="7032104" y="4354687"/>
            <a:ext cx="3384376" cy="369332"/>
          </a:xfrm>
          <a:prstGeom prst="rect">
            <a:avLst/>
          </a:prstGeom>
          <a:noFill/>
        </p:spPr>
        <p:txBody>
          <a:bodyPr wrap="square" rtlCol="0">
            <a:spAutoFit/>
          </a:bodyPr>
          <a:lstStyle/>
          <a:p>
            <a:r>
              <a:rPr lang="fr-FR" sz="1400" i="1" dirty="0"/>
              <a:t>des 8-13 ans (BornSocial2023</a:t>
            </a:r>
            <a:r>
              <a:rPr lang="fr-FR" dirty="0"/>
              <a:t>)</a:t>
            </a:r>
          </a:p>
        </p:txBody>
      </p:sp>
      <p:pic>
        <p:nvPicPr>
          <p:cNvPr id="8" name="Image 7"/>
          <p:cNvPicPr>
            <a:picLocks noChangeAspect="1"/>
          </p:cNvPicPr>
          <p:nvPr/>
        </p:nvPicPr>
        <p:blipFill>
          <a:blip r:embed="rId4"/>
          <a:stretch>
            <a:fillRect/>
          </a:stretch>
        </p:blipFill>
        <p:spPr>
          <a:xfrm>
            <a:off x="1798486" y="4947348"/>
            <a:ext cx="8589007" cy="645790"/>
          </a:xfrm>
          <a:prstGeom prst="rect">
            <a:avLst/>
          </a:prstGeom>
        </p:spPr>
      </p:pic>
    </p:spTree>
    <p:extLst>
      <p:ext uri="{BB962C8B-B14F-4D97-AF65-F5344CB8AC3E}">
        <p14:creationId xmlns:p14="http://schemas.microsoft.com/office/powerpoint/2010/main" val="19508943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490066"/>
          </a:xfrm>
        </p:spPr>
        <p:txBody>
          <a:bodyPr>
            <a:normAutofit/>
          </a:bodyPr>
          <a:lstStyle/>
          <a:p>
            <a:r>
              <a:rPr lang="fr-FR" sz="2400" dirty="0">
                <a:solidFill>
                  <a:schemeClr val="tx2"/>
                </a:solidFill>
              </a:rPr>
              <a:t>Présence des 7-14 ans sur les médias sociaux</a:t>
            </a:r>
          </a:p>
        </p:txBody>
      </p:sp>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200" y="980728"/>
            <a:ext cx="8322154" cy="4824536"/>
          </a:xfrm>
          <a:prstGeom prst="rect">
            <a:avLst/>
          </a:prstGeom>
        </p:spPr>
      </p:pic>
      <p:sp>
        <p:nvSpPr>
          <p:cNvPr id="3" name="Rectangle 2"/>
          <p:cNvSpPr/>
          <p:nvPr/>
        </p:nvSpPr>
        <p:spPr>
          <a:xfrm>
            <a:off x="1957892" y="5877273"/>
            <a:ext cx="7594492" cy="646331"/>
          </a:xfrm>
          <a:prstGeom prst="rect">
            <a:avLst/>
          </a:prstGeom>
        </p:spPr>
        <p:txBody>
          <a:bodyPr wrap="square">
            <a:spAutoFit/>
          </a:bodyPr>
          <a:lstStyle/>
          <a:p>
            <a:r>
              <a:rPr lang="fr-FR" dirty="0">
                <a:hlinkClick r:id="rId4"/>
              </a:rPr>
              <a:t>https://www.unaf.fr/ressources/etude-exclusive-parents-enfants-numerique/</a:t>
            </a:r>
            <a:r>
              <a:rPr lang="fr-FR" dirty="0"/>
              <a:t> </a:t>
            </a:r>
          </a:p>
        </p:txBody>
      </p:sp>
      <p:sp>
        <p:nvSpPr>
          <p:cNvPr id="5" name="Rectangle 4"/>
          <p:cNvSpPr/>
          <p:nvPr/>
        </p:nvSpPr>
        <p:spPr>
          <a:xfrm>
            <a:off x="10303354" y="908719"/>
            <a:ext cx="1820624" cy="1538883"/>
          </a:xfrm>
          <a:prstGeom prst="rect">
            <a:avLst/>
          </a:prstGeom>
        </p:spPr>
        <p:txBody>
          <a:bodyPr wrap="square">
            <a:spAutoFit/>
          </a:bodyPr>
          <a:lstStyle/>
          <a:p>
            <a:r>
              <a:rPr lang="fr-FR" sz="1600" dirty="0">
                <a:ln>
                  <a:solidFill>
                    <a:srgbClr val="00B050"/>
                  </a:solidFill>
                </a:ln>
              </a:rPr>
              <a:t>87% </a:t>
            </a:r>
          </a:p>
          <a:p>
            <a:r>
              <a:rPr lang="fr-FR" sz="1600" dirty="0">
                <a:ln>
                  <a:solidFill>
                    <a:srgbClr val="00B050"/>
                  </a:solidFill>
                </a:ln>
              </a:rPr>
              <a:t>des moins de 13 ans utilisent régulièrement un réseau social </a:t>
            </a:r>
          </a:p>
          <a:p>
            <a:r>
              <a:rPr lang="fr-FR" sz="1400" i="1" dirty="0"/>
              <a:t>Born Social, 2022</a:t>
            </a:r>
          </a:p>
        </p:txBody>
      </p:sp>
      <p:sp>
        <p:nvSpPr>
          <p:cNvPr id="6" name="Rectangle 5"/>
          <p:cNvSpPr/>
          <p:nvPr/>
        </p:nvSpPr>
        <p:spPr>
          <a:xfrm>
            <a:off x="10303355" y="2618327"/>
            <a:ext cx="1820624" cy="1292662"/>
          </a:xfrm>
          <a:prstGeom prst="rect">
            <a:avLst/>
          </a:prstGeom>
        </p:spPr>
        <p:txBody>
          <a:bodyPr wrap="square">
            <a:spAutoFit/>
          </a:bodyPr>
          <a:lstStyle/>
          <a:p>
            <a:r>
              <a:rPr lang="fr-FR" sz="1600" dirty="0">
                <a:ln>
                  <a:solidFill>
                    <a:srgbClr val="00B050"/>
                  </a:solidFill>
                </a:ln>
              </a:rPr>
              <a:t>54%</a:t>
            </a:r>
          </a:p>
          <a:p>
            <a:r>
              <a:rPr lang="fr-FR" sz="1600" dirty="0">
                <a:ln>
                  <a:solidFill>
                    <a:srgbClr val="00B050"/>
                  </a:solidFill>
                </a:ln>
              </a:rPr>
              <a:t>des 8-11 ans ont un compte sur </a:t>
            </a:r>
            <a:r>
              <a:rPr lang="fr-FR" sz="1600" dirty="0" err="1">
                <a:ln>
                  <a:solidFill>
                    <a:srgbClr val="00B050"/>
                  </a:solidFill>
                </a:ln>
              </a:rPr>
              <a:t>Tik</a:t>
            </a:r>
            <a:r>
              <a:rPr lang="fr-FR" sz="1600" dirty="0">
                <a:ln>
                  <a:solidFill>
                    <a:srgbClr val="00B050"/>
                  </a:solidFill>
                </a:ln>
              </a:rPr>
              <a:t> Tok</a:t>
            </a:r>
          </a:p>
          <a:p>
            <a:r>
              <a:rPr lang="fr-FR" sz="1400" i="1" dirty="0"/>
              <a:t>Étude Thémis, 2021</a:t>
            </a:r>
          </a:p>
        </p:txBody>
      </p:sp>
    </p:spTree>
    <p:extLst>
      <p:ext uri="{BB962C8B-B14F-4D97-AF65-F5344CB8AC3E}">
        <p14:creationId xmlns:p14="http://schemas.microsoft.com/office/powerpoint/2010/main" val="3604075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19536" y="332657"/>
            <a:ext cx="7776864" cy="461665"/>
          </a:xfrm>
          <a:prstGeom prst="rect">
            <a:avLst/>
          </a:prstGeom>
          <a:noFill/>
        </p:spPr>
        <p:txBody>
          <a:bodyPr wrap="square" rtlCol="0">
            <a:spAutoFit/>
          </a:bodyPr>
          <a:lstStyle/>
          <a:p>
            <a:r>
              <a:rPr lang="fr-FR" sz="2400" b="1" dirty="0">
                <a:solidFill>
                  <a:schemeClr val="tx2"/>
                </a:solidFill>
                <a:latin typeface="+mj-lt"/>
              </a:rPr>
              <a:t>Une présence différenciée selon les âges</a:t>
            </a:r>
          </a:p>
        </p:txBody>
      </p:sp>
      <p:pic>
        <p:nvPicPr>
          <p:cNvPr id="5" name="Image 4"/>
          <p:cNvPicPr>
            <a:picLocks noChangeAspect="1"/>
          </p:cNvPicPr>
          <p:nvPr/>
        </p:nvPicPr>
        <p:blipFill>
          <a:blip r:embed="rId3"/>
          <a:stretch>
            <a:fillRect/>
          </a:stretch>
        </p:blipFill>
        <p:spPr>
          <a:xfrm>
            <a:off x="1631505" y="980728"/>
            <a:ext cx="8766571" cy="4819648"/>
          </a:xfrm>
          <a:prstGeom prst="rect">
            <a:avLst/>
          </a:prstGeom>
        </p:spPr>
      </p:pic>
    </p:spTree>
    <p:extLst>
      <p:ext uri="{BB962C8B-B14F-4D97-AF65-F5344CB8AC3E}">
        <p14:creationId xmlns:p14="http://schemas.microsoft.com/office/powerpoint/2010/main" val="2955073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775521" y="692696"/>
            <a:ext cx="8633195" cy="4736216"/>
          </a:xfrm>
          <a:prstGeom prst="rect">
            <a:avLst/>
          </a:prstGeom>
        </p:spPr>
      </p:pic>
    </p:spTree>
    <p:extLst>
      <p:ext uri="{BB962C8B-B14F-4D97-AF65-F5344CB8AC3E}">
        <p14:creationId xmlns:p14="http://schemas.microsoft.com/office/powerpoint/2010/main" val="37192155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53096" y="85690"/>
            <a:ext cx="8229600" cy="1143000"/>
          </a:xfrm>
        </p:spPr>
        <p:txBody>
          <a:bodyPr>
            <a:normAutofit/>
          </a:bodyPr>
          <a:lstStyle/>
          <a:p>
            <a:r>
              <a:rPr lang="fr-FR" sz="3200" dirty="0">
                <a:solidFill>
                  <a:schemeClr val="tx2"/>
                </a:solidFill>
              </a:rPr>
              <a:t>L’accès aux médias sociaux : la législation</a:t>
            </a:r>
          </a:p>
        </p:txBody>
      </p:sp>
      <p:sp>
        <p:nvSpPr>
          <p:cNvPr id="4" name="ZoneTexte 3"/>
          <p:cNvSpPr txBox="1"/>
          <p:nvPr/>
        </p:nvSpPr>
        <p:spPr>
          <a:xfrm>
            <a:off x="1669313" y="1228690"/>
            <a:ext cx="4288974" cy="5447645"/>
          </a:xfrm>
          <a:prstGeom prst="rect">
            <a:avLst/>
          </a:prstGeom>
          <a:noFill/>
        </p:spPr>
        <p:txBody>
          <a:bodyPr wrap="square" rtlCol="0">
            <a:spAutoFit/>
          </a:bodyPr>
          <a:lstStyle/>
          <a:p>
            <a:pPr lvl="0" algn="ctr"/>
            <a:r>
              <a:rPr lang="fr-FR" sz="2000" b="1" dirty="0">
                <a:solidFill>
                  <a:schemeClr val="tx2"/>
                </a:solidFill>
                <a:latin typeface="+mj-lt"/>
                <a:ea typeface="Calibri"/>
                <a:cs typeface="Calibri"/>
                <a:sym typeface="Calibri"/>
              </a:rPr>
              <a:t>Rappel : Interdiction aux moins de 13 ans</a:t>
            </a:r>
            <a:br>
              <a:rPr lang="fr-FR" sz="2000" b="1" dirty="0">
                <a:solidFill>
                  <a:schemeClr val="tx2"/>
                </a:solidFill>
                <a:latin typeface="+mj-lt"/>
                <a:ea typeface="Calibri"/>
                <a:cs typeface="Calibri"/>
                <a:sym typeface="Calibri"/>
              </a:rPr>
            </a:br>
            <a:endParaRPr lang="fr-FR" sz="2000" b="1" dirty="0">
              <a:solidFill>
                <a:schemeClr val="tx2"/>
              </a:solidFill>
              <a:latin typeface="+mj-lt"/>
              <a:ea typeface="Calibri"/>
              <a:cs typeface="Calibri"/>
              <a:sym typeface="Calibri"/>
            </a:endParaRPr>
          </a:p>
          <a:p>
            <a:pPr lvl="0"/>
            <a:r>
              <a:rPr lang="fr-FR" dirty="0">
                <a:ea typeface="Calibri"/>
                <a:cs typeface="Calibri"/>
                <a:sym typeface="Calibri"/>
              </a:rPr>
              <a:t>Instagram, Snapchat…</a:t>
            </a:r>
            <a:r>
              <a:rPr lang="fr-FR" dirty="0"/>
              <a:t> Les réseaux sociaux sont </a:t>
            </a:r>
            <a:r>
              <a:rPr lang="fr-FR" b="1" dirty="0"/>
              <a:t>interdits aux enfants de moins de 13 ans</a:t>
            </a:r>
            <a:r>
              <a:rPr lang="fr-FR" dirty="0"/>
              <a:t>. </a:t>
            </a:r>
            <a:r>
              <a:rPr lang="fr-FR" b="1" dirty="0">
                <a:ea typeface="Calibri"/>
                <a:cs typeface="Calibri"/>
                <a:sym typeface="Calibri"/>
              </a:rPr>
              <a:t>Pour les 13-14ans </a:t>
            </a:r>
            <a:r>
              <a:rPr lang="fr-FR" dirty="0"/>
              <a:t>le </a:t>
            </a:r>
            <a:r>
              <a:rPr lang="fr-FR" b="1" dirty="0"/>
              <a:t>consentement des parents est nécessaire</a:t>
            </a:r>
            <a:r>
              <a:rPr lang="fr-FR" dirty="0"/>
              <a:t>, conjointement à celui du mineur (loi du 25 2018 article 8.1) </a:t>
            </a:r>
            <a:endParaRPr lang="fr-FR" b="1" dirty="0">
              <a:ea typeface="Calibri"/>
              <a:cs typeface="Calibri"/>
              <a:sym typeface="Calibri"/>
            </a:endParaRPr>
          </a:p>
          <a:p>
            <a:pPr lvl="0"/>
            <a:endParaRPr lang="fr-FR" b="1" dirty="0">
              <a:solidFill>
                <a:srgbClr val="C00000"/>
              </a:solidFill>
              <a:ea typeface="Calibri"/>
              <a:cs typeface="Calibri"/>
              <a:sym typeface="Calibri"/>
            </a:endParaRPr>
          </a:p>
          <a:p>
            <a:pPr lvl="0"/>
            <a:endParaRPr lang="fr-FR" b="1" dirty="0">
              <a:ea typeface="Calibri"/>
              <a:cs typeface="Calibri"/>
              <a:sym typeface="Calibri"/>
            </a:endParaRPr>
          </a:p>
          <a:p>
            <a:pPr lvl="0"/>
            <a:endParaRPr lang="fr-FR" b="1" dirty="0">
              <a:ea typeface="Calibri"/>
              <a:cs typeface="Calibri"/>
              <a:sym typeface="Calibri"/>
            </a:endParaRPr>
          </a:p>
          <a:p>
            <a:pPr lvl="0"/>
            <a:endParaRPr lang="fr-FR" b="1" dirty="0">
              <a:ea typeface="Calibri"/>
              <a:cs typeface="Calibri"/>
              <a:sym typeface="Calibri"/>
            </a:endParaRPr>
          </a:p>
          <a:p>
            <a:pPr lvl="0"/>
            <a:r>
              <a:rPr lang="fr-FR" b="1" dirty="0">
                <a:ea typeface="Calibri"/>
                <a:cs typeface="Calibri"/>
                <a:sym typeface="Calibri"/>
              </a:rPr>
              <a:t>La loi française fixe la </a:t>
            </a:r>
            <a:r>
              <a:rPr lang="fr-FR" dirty="0">
                <a:ea typeface="Calibri"/>
                <a:cs typeface="Calibri"/>
                <a:sym typeface="Calibri"/>
              </a:rPr>
              <a:t>majorité numérique </a:t>
            </a:r>
            <a:r>
              <a:rPr lang="fr-FR" b="1" dirty="0">
                <a:ea typeface="Calibri"/>
                <a:cs typeface="Calibri"/>
                <a:sym typeface="Calibri"/>
              </a:rPr>
              <a:t>à 15 ans </a:t>
            </a:r>
            <a:r>
              <a:rPr lang="fr-FR" dirty="0">
                <a:ea typeface="Calibri"/>
                <a:cs typeface="Calibri"/>
                <a:sym typeface="Calibri"/>
              </a:rPr>
              <a:t>(seuil d’âge du consentement des mineurs aux services en ligne, sans autorisation parentale)</a:t>
            </a:r>
          </a:p>
          <a:p>
            <a:endParaRPr lang="fr-FR" dirty="0"/>
          </a:p>
        </p:txBody>
      </p:sp>
      <p:sp>
        <p:nvSpPr>
          <p:cNvPr id="5" name="ZoneTexte 4"/>
          <p:cNvSpPr txBox="1"/>
          <p:nvPr/>
        </p:nvSpPr>
        <p:spPr>
          <a:xfrm>
            <a:off x="6257380" y="1124745"/>
            <a:ext cx="5004980" cy="5416868"/>
          </a:xfrm>
          <a:prstGeom prst="rect">
            <a:avLst/>
          </a:prstGeom>
          <a:noFill/>
        </p:spPr>
        <p:txBody>
          <a:bodyPr wrap="square" rtlCol="0">
            <a:spAutoFit/>
          </a:bodyPr>
          <a:lstStyle/>
          <a:p>
            <a:pPr algn="ctr"/>
            <a:r>
              <a:rPr lang="fr-FR" sz="2000" b="1" dirty="0">
                <a:solidFill>
                  <a:schemeClr val="tx2"/>
                </a:solidFill>
                <a:latin typeface="+mj-lt"/>
              </a:rPr>
              <a:t>Pourquoi interdire aux moins de 13 ans?</a:t>
            </a:r>
          </a:p>
          <a:p>
            <a:endParaRPr lang="fr-FR" dirty="0"/>
          </a:p>
          <a:p>
            <a:r>
              <a:rPr lang="fr-FR" dirty="0"/>
              <a:t>Les plateformes respectent sur ce point la législation américaine qui interdit la collecte des données personnelles sur des jeunes de moins de 13 ans.</a:t>
            </a:r>
          </a:p>
          <a:p>
            <a:endParaRPr lang="fr-FR" dirty="0">
              <a:ea typeface="Calibri"/>
              <a:cs typeface="Calibri"/>
              <a:sym typeface="Calibri"/>
            </a:endParaRPr>
          </a:p>
          <a:p>
            <a:r>
              <a:rPr lang="fr-FR" dirty="0"/>
              <a:t>Les enfants de moins de 13 ans sont </a:t>
            </a:r>
            <a:r>
              <a:rPr lang="fr-FR" b="1" dirty="0"/>
              <a:t>vulnérables à la fois du fait des propos et autres contenus mis en ligne par d’autres personnes, mais également du fait des contenus qu’ils peuvent être amenés à publier eux-mêmes</a:t>
            </a:r>
            <a:r>
              <a:rPr lang="fr-FR" dirty="0"/>
              <a:t> sur le site, comme les informations personnelles et les photos.</a:t>
            </a:r>
          </a:p>
          <a:p>
            <a:r>
              <a:rPr lang="fr-FR" dirty="0"/>
              <a:t>Par ailleurs, en laissant leur profil ouvert au public comme c’est souvent le cas, les mineurs peuvent être exposés à des personnes aux intentions malveillantes.</a:t>
            </a:r>
          </a:p>
        </p:txBody>
      </p:sp>
      <p:pic>
        <p:nvPicPr>
          <p:cNvPr id="3" name="Image 2">
            <a:extLst>
              <a:ext uri="{FF2B5EF4-FFF2-40B4-BE49-F238E27FC236}">
                <a16:creationId xmlns:a16="http://schemas.microsoft.com/office/drawing/2014/main" id="{0988C635-45E4-C8DF-6ACD-B0E614F564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3904" y="3952512"/>
            <a:ext cx="2699792" cy="804137"/>
          </a:xfrm>
          <a:prstGeom prst="rect">
            <a:avLst/>
          </a:prstGeom>
        </p:spPr>
      </p:pic>
    </p:spTree>
    <p:extLst>
      <p:ext uri="{BB962C8B-B14F-4D97-AF65-F5344CB8AC3E}">
        <p14:creationId xmlns:p14="http://schemas.microsoft.com/office/powerpoint/2010/main" val="3641070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l="7811" t="16717" r="10995" b="20000"/>
          <a:stretch/>
        </p:blipFill>
        <p:spPr>
          <a:xfrm>
            <a:off x="1678674" y="573206"/>
            <a:ext cx="9829136" cy="5745708"/>
          </a:xfrm>
          <a:prstGeom prst="rect">
            <a:avLst/>
          </a:prstGeom>
        </p:spPr>
      </p:pic>
    </p:spTree>
    <p:extLst>
      <p:ext uri="{BB962C8B-B14F-4D97-AF65-F5344CB8AC3E}">
        <p14:creationId xmlns:p14="http://schemas.microsoft.com/office/powerpoint/2010/main" val="19878012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063553" y="298637"/>
            <a:ext cx="2550506" cy="1595309"/>
          </a:xfrm>
          <a:prstGeom prst="rect">
            <a:avLst/>
          </a:prstGeom>
        </p:spPr>
        <p:txBody>
          <a:bodyPr vert="horz" wrap="square" lIns="0" tIns="12700" rIns="0" bIns="0" rtlCol="0">
            <a:spAutoFit/>
          </a:bodyPr>
          <a:lstStyle/>
          <a:p>
            <a:pPr marL="12700">
              <a:spcBef>
                <a:spcPts val="100"/>
              </a:spcBef>
            </a:pPr>
            <a:r>
              <a:rPr lang="fr-FR" sz="2800" b="1" dirty="0">
                <a:latin typeface="+mj-lt"/>
              </a:rPr>
              <a:t>Reconnaitre et nommer les </a:t>
            </a:r>
            <a:r>
              <a:rPr lang="fr-FR" sz="2800" b="1" dirty="0" err="1">
                <a:latin typeface="+mj-lt"/>
              </a:rPr>
              <a:t>cyberdérives</a:t>
            </a:r>
            <a:endParaRPr lang="fr-FR" sz="2800" b="1" dirty="0">
              <a:latin typeface="+mj-lt"/>
            </a:endParaRPr>
          </a:p>
          <a:p>
            <a:pPr marL="12700">
              <a:spcBef>
                <a:spcPts val="100"/>
              </a:spcBef>
            </a:pPr>
            <a:endParaRPr dirty="0">
              <a:latin typeface="Tahoma"/>
              <a:cs typeface="Tahoma"/>
            </a:endParaRPr>
          </a:p>
        </p:txBody>
      </p:sp>
      <p:sp>
        <p:nvSpPr>
          <p:cNvPr id="6" name="object 6"/>
          <p:cNvSpPr/>
          <p:nvPr/>
        </p:nvSpPr>
        <p:spPr>
          <a:xfrm>
            <a:off x="5329674" y="196851"/>
            <a:ext cx="5083810" cy="668609"/>
          </a:xfrm>
          <a:custGeom>
            <a:avLst/>
            <a:gdLst/>
            <a:ahLst/>
            <a:cxnLst/>
            <a:rect l="l" t="t" r="r" b="b"/>
            <a:pathLst>
              <a:path w="5083809" h="584200">
                <a:moveTo>
                  <a:pt x="5083554" y="0"/>
                </a:moveTo>
                <a:lnTo>
                  <a:pt x="0" y="0"/>
                </a:lnTo>
                <a:lnTo>
                  <a:pt x="0" y="583660"/>
                </a:lnTo>
                <a:lnTo>
                  <a:pt x="5083554" y="583660"/>
                </a:lnTo>
                <a:lnTo>
                  <a:pt x="5083554" y="0"/>
                </a:lnTo>
                <a:close/>
              </a:path>
            </a:pathLst>
          </a:custGeom>
          <a:solidFill>
            <a:srgbClr val="FFC000"/>
          </a:solidFill>
        </p:spPr>
        <p:txBody>
          <a:bodyPr wrap="square" lIns="0" tIns="0" rIns="0" bIns="0" rtlCol="0"/>
          <a:lstStyle/>
          <a:p>
            <a:endParaRPr/>
          </a:p>
        </p:txBody>
      </p:sp>
      <p:sp>
        <p:nvSpPr>
          <p:cNvPr id="7" name="object 7"/>
          <p:cNvSpPr txBox="1">
            <a:spLocks noGrp="1"/>
          </p:cNvSpPr>
          <p:nvPr>
            <p:ph type="title"/>
          </p:nvPr>
        </p:nvSpPr>
        <p:spPr>
          <a:xfrm>
            <a:off x="5506974" y="350703"/>
            <a:ext cx="4641850" cy="514756"/>
          </a:xfrm>
          <a:prstGeom prst="rect">
            <a:avLst/>
          </a:prstGeom>
        </p:spPr>
        <p:txBody>
          <a:bodyPr vert="horz" wrap="square" lIns="0" tIns="2540" rIns="0" bIns="0" rtlCol="0" anchor="ctr">
            <a:spAutoFit/>
          </a:bodyPr>
          <a:lstStyle/>
          <a:p>
            <a:pPr marL="12700" marR="5080">
              <a:lnSpc>
                <a:spcPct val="104200"/>
              </a:lnSpc>
              <a:spcBef>
                <a:spcPts val="20"/>
              </a:spcBef>
            </a:pPr>
            <a:r>
              <a:rPr lang="fr-FR" sz="1600" spc="-45" dirty="0">
                <a:solidFill>
                  <a:srgbClr val="404040"/>
                </a:solidFill>
                <a:latin typeface="Tahoma" panose="020B0604030504040204" pitchFamily="34" charset="0"/>
                <a:ea typeface="Tahoma" panose="020B0604030504040204" pitchFamily="34" charset="0"/>
                <a:cs typeface="Tahoma" panose="020B0604030504040204" pitchFamily="34" charset="0"/>
              </a:rPr>
              <a:t>Violence verbale : insulte, moquerie, menace, rumeur, diffamation</a:t>
            </a:r>
            <a:endParaRPr sz="1400" dirty="0">
              <a:latin typeface="Trebuchet MS"/>
              <a:cs typeface="Trebuchet MS"/>
            </a:endParaRPr>
          </a:p>
        </p:txBody>
      </p:sp>
      <p:sp>
        <p:nvSpPr>
          <p:cNvPr id="8" name="object 8"/>
          <p:cNvSpPr txBox="1"/>
          <p:nvPr/>
        </p:nvSpPr>
        <p:spPr>
          <a:xfrm>
            <a:off x="5352530" y="1029343"/>
            <a:ext cx="5074452" cy="491801"/>
          </a:xfrm>
          <a:prstGeom prst="rect">
            <a:avLst/>
          </a:prstGeom>
          <a:solidFill>
            <a:srgbClr val="FFC000"/>
          </a:solidFill>
        </p:spPr>
        <p:txBody>
          <a:bodyPr vert="horz" wrap="square" lIns="0" tIns="29845" rIns="0" bIns="0" rtlCol="0">
            <a:spAutoFit/>
          </a:bodyPr>
          <a:lstStyle/>
          <a:p>
            <a:pPr marL="90805" marR="186055">
              <a:lnSpc>
                <a:spcPct val="99500"/>
              </a:lnSpc>
              <a:spcBef>
                <a:spcPts val="235"/>
              </a:spcBef>
            </a:pPr>
            <a:r>
              <a:rPr lang="fr-FR" sz="1600" b="1" spc="-200" dirty="0">
                <a:solidFill>
                  <a:srgbClr val="404040"/>
                </a:solidFill>
                <a:latin typeface="Verdana"/>
                <a:cs typeface="Verdana"/>
              </a:rPr>
              <a:t>Violence à caractère sexuel : </a:t>
            </a:r>
            <a:r>
              <a:rPr lang="fr-FR" sz="1400" spc="-40" dirty="0">
                <a:solidFill>
                  <a:srgbClr val="404040"/>
                </a:solidFill>
                <a:latin typeface="Verdana"/>
                <a:cs typeface="Verdana"/>
              </a:rPr>
              <a:t>divulgation d’images intimes, </a:t>
            </a:r>
            <a:r>
              <a:rPr lang="fr-FR" sz="1400" spc="-40" dirty="0" err="1">
                <a:solidFill>
                  <a:srgbClr val="404040"/>
                </a:solidFill>
                <a:latin typeface="Verdana"/>
                <a:cs typeface="Verdana"/>
              </a:rPr>
              <a:t>revenge</a:t>
            </a:r>
            <a:r>
              <a:rPr lang="fr-FR" sz="1400" spc="-40" dirty="0">
                <a:solidFill>
                  <a:srgbClr val="404040"/>
                </a:solidFill>
                <a:latin typeface="Verdana"/>
                <a:cs typeface="Verdana"/>
              </a:rPr>
              <a:t> </a:t>
            </a:r>
            <a:r>
              <a:rPr lang="fr-FR" sz="1400" spc="-40" dirty="0" err="1">
                <a:solidFill>
                  <a:srgbClr val="404040"/>
                </a:solidFill>
                <a:latin typeface="Verdana"/>
                <a:cs typeface="Verdana"/>
              </a:rPr>
              <a:t>porn</a:t>
            </a:r>
            <a:r>
              <a:rPr lang="fr-FR" sz="1400" spc="-40" dirty="0">
                <a:solidFill>
                  <a:srgbClr val="404040"/>
                </a:solidFill>
                <a:latin typeface="Verdana"/>
                <a:cs typeface="Verdana"/>
              </a:rPr>
              <a:t>.</a:t>
            </a:r>
            <a:endParaRPr sz="1400" dirty="0">
              <a:latin typeface="Verdana"/>
              <a:cs typeface="Verdana"/>
            </a:endParaRPr>
          </a:p>
        </p:txBody>
      </p:sp>
      <p:sp>
        <p:nvSpPr>
          <p:cNvPr id="9" name="object 9"/>
          <p:cNvSpPr txBox="1"/>
          <p:nvPr/>
        </p:nvSpPr>
        <p:spPr>
          <a:xfrm>
            <a:off x="5312099" y="1685026"/>
            <a:ext cx="5133975" cy="541046"/>
          </a:xfrm>
          <a:prstGeom prst="rect">
            <a:avLst/>
          </a:prstGeom>
          <a:solidFill>
            <a:srgbClr val="FFC000"/>
          </a:solidFill>
        </p:spPr>
        <p:txBody>
          <a:bodyPr vert="horz" wrap="square" lIns="0" tIns="60325" rIns="0" bIns="0" rtlCol="0">
            <a:spAutoFit/>
          </a:bodyPr>
          <a:lstStyle/>
          <a:p>
            <a:pPr marL="90805" marR="347980">
              <a:lnSpc>
                <a:spcPct val="104200"/>
              </a:lnSpc>
              <a:spcBef>
                <a:spcPts val="475"/>
              </a:spcBef>
            </a:pPr>
            <a:r>
              <a:rPr lang="fr-FR" sz="1600" b="1" spc="-170" dirty="0">
                <a:solidFill>
                  <a:srgbClr val="404040"/>
                </a:solidFill>
                <a:latin typeface="Verdana"/>
                <a:cs typeface="Verdana"/>
              </a:rPr>
              <a:t>Violence discriminatoire </a:t>
            </a:r>
            <a:r>
              <a:rPr sz="1600" spc="-295" dirty="0">
                <a:solidFill>
                  <a:srgbClr val="404040"/>
                </a:solidFill>
                <a:latin typeface="Verdana"/>
                <a:cs typeface="Verdana"/>
              </a:rPr>
              <a:t>:</a:t>
            </a:r>
            <a:r>
              <a:rPr sz="1600" spc="-120" dirty="0">
                <a:solidFill>
                  <a:srgbClr val="404040"/>
                </a:solidFill>
                <a:latin typeface="Verdana"/>
                <a:cs typeface="Verdana"/>
              </a:rPr>
              <a:t> </a:t>
            </a:r>
            <a:r>
              <a:rPr lang="fr-FR" sz="1400" spc="-40" dirty="0">
                <a:solidFill>
                  <a:srgbClr val="404040"/>
                </a:solidFill>
                <a:latin typeface="Verdana"/>
                <a:cs typeface="Verdana"/>
              </a:rPr>
              <a:t>sexiste, homophobe, </a:t>
            </a:r>
            <a:r>
              <a:rPr lang="fr-FR" sz="1400" spc="-40" dirty="0" err="1">
                <a:solidFill>
                  <a:srgbClr val="404040"/>
                </a:solidFill>
                <a:latin typeface="Verdana"/>
                <a:cs typeface="Verdana"/>
              </a:rPr>
              <a:t>LGBTphobe</a:t>
            </a:r>
            <a:r>
              <a:rPr lang="fr-FR" sz="1400" spc="-40" dirty="0">
                <a:solidFill>
                  <a:srgbClr val="404040"/>
                </a:solidFill>
                <a:latin typeface="Verdana"/>
                <a:cs typeface="Verdana"/>
              </a:rPr>
              <a:t>, raciste, liée à l’apparence (body </a:t>
            </a:r>
            <a:r>
              <a:rPr lang="fr-FR" sz="1400" spc="-40" dirty="0" err="1">
                <a:solidFill>
                  <a:srgbClr val="404040"/>
                </a:solidFill>
                <a:latin typeface="Verdana"/>
                <a:cs typeface="Verdana"/>
              </a:rPr>
              <a:t>shaming</a:t>
            </a:r>
            <a:r>
              <a:rPr lang="fr-FR" sz="1400" spc="-40" dirty="0">
                <a:solidFill>
                  <a:srgbClr val="404040"/>
                </a:solidFill>
                <a:latin typeface="Verdana"/>
                <a:cs typeface="Verdana"/>
              </a:rPr>
              <a:t>)</a:t>
            </a:r>
            <a:endParaRPr sz="1400" dirty="0">
              <a:latin typeface="Verdana"/>
              <a:cs typeface="Verdana"/>
            </a:endParaRPr>
          </a:p>
        </p:txBody>
      </p:sp>
      <p:sp>
        <p:nvSpPr>
          <p:cNvPr id="11" name="object 11"/>
          <p:cNvSpPr txBox="1"/>
          <p:nvPr/>
        </p:nvSpPr>
        <p:spPr>
          <a:xfrm>
            <a:off x="5329674" y="4714907"/>
            <a:ext cx="5157470" cy="540404"/>
          </a:xfrm>
          <a:prstGeom prst="rect">
            <a:avLst/>
          </a:prstGeom>
          <a:solidFill>
            <a:srgbClr val="FFC000"/>
          </a:solidFill>
        </p:spPr>
        <p:txBody>
          <a:bodyPr vert="horz" wrap="square" lIns="0" tIns="59690" rIns="0" bIns="0" rtlCol="0">
            <a:spAutoFit/>
          </a:bodyPr>
          <a:lstStyle/>
          <a:p>
            <a:pPr marL="90805" marR="508000">
              <a:lnSpc>
                <a:spcPct val="104200"/>
              </a:lnSpc>
              <a:spcBef>
                <a:spcPts val="470"/>
              </a:spcBef>
            </a:pPr>
            <a:r>
              <a:rPr sz="1600" b="1" spc="-35" dirty="0">
                <a:solidFill>
                  <a:srgbClr val="404040"/>
                </a:solidFill>
                <a:latin typeface="Tahoma"/>
                <a:cs typeface="Tahoma"/>
              </a:rPr>
              <a:t>Usurpation</a:t>
            </a:r>
            <a:r>
              <a:rPr sz="1600" b="1" spc="-25" dirty="0">
                <a:solidFill>
                  <a:srgbClr val="404040"/>
                </a:solidFill>
                <a:latin typeface="Tahoma"/>
                <a:cs typeface="Tahoma"/>
              </a:rPr>
              <a:t> </a:t>
            </a:r>
            <a:r>
              <a:rPr sz="1600" b="1" spc="-35" dirty="0">
                <a:solidFill>
                  <a:srgbClr val="404040"/>
                </a:solidFill>
                <a:latin typeface="Tahoma"/>
                <a:cs typeface="Tahoma"/>
              </a:rPr>
              <a:t>d’identité</a:t>
            </a:r>
            <a:r>
              <a:rPr sz="1600" spc="-35" dirty="0">
                <a:solidFill>
                  <a:srgbClr val="404040"/>
                </a:solidFill>
                <a:latin typeface="Verdana"/>
                <a:cs typeface="Verdana"/>
              </a:rPr>
              <a:t>:</a:t>
            </a:r>
            <a:r>
              <a:rPr sz="1600" spc="-110" dirty="0">
                <a:solidFill>
                  <a:srgbClr val="404040"/>
                </a:solidFill>
                <a:latin typeface="Verdana"/>
                <a:cs typeface="Verdana"/>
              </a:rPr>
              <a:t> </a:t>
            </a:r>
            <a:r>
              <a:rPr sz="1400" spc="-35" dirty="0">
                <a:solidFill>
                  <a:srgbClr val="404040"/>
                </a:solidFill>
                <a:latin typeface="Verdana"/>
                <a:cs typeface="Verdana"/>
              </a:rPr>
              <a:t>utiliser</a:t>
            </a:r>
            <a:r>
              <a:rPr sz="1400" spc="-120" dirty="0">
                <a:solidFill>
                  <a:srgbClr val="404040"/>
                </a:solidFill>
                <a:latin typeface="Verdana"/>
                <a:cs typeface="Verdana"/>
              </a:rPr>
              <a:t> </a:t>
            </a:r>
            <a:r>
              <a:rPr sz="1400" dirty="0">
                <a:solidFill>
                  <a:srgbClr val="404040"/>
                </a:solidFill>
                <a:latin typeface="Verdana"/>
                <a:cs typeface="Verdana"/>
              </a:rPr>
              <a:t>l’identité</a:t>
            </a:r>
            <a:r>
              <a:rPr sz="1400" spc="-110" dirty="0">
                <a:solidFill>
                  <a:srgbClr val="404040"/>
                </a:solidFill>
                <a:latin typeface="Verdana"/>
                <a:cs typeface="Verdana"/>
              </a:rPr>
              <a:t> </a:t>
            </a:r>
            <a:r>
              <a:rPr sz="1400" spc="-10" dirty="0">
                <a:solidFill>
                  <a:srgbClr val="404040"/>
                </a:solidFill>
                <a:latin typeface="Verdana"/>
                <a:cs typeface="Verdana"/>
              </a:rPr>
              <a:t>d’un</a:t>
            </a:r>
            <a:r>
              <a:rPr sz="1400" spc="-110" dirty="0">
                <a:solidFill>
                  <a:srgbClr val="404040"/>
                </a:solidFill>
                <a:latin typeface="Verdana"/>
                <a:cs typeface="Verdana"/>
              </a:rPr>
              <a:t> </a:t>
            </a:r>
            <a:r>
              <a:rPr sz="1400" spc="-35" dirty="0">
                <a:solidFill>
                  <a:srgbClr val="404040"/>
                </a:solidFill>
                <a:latin typeface="Verdana"/>
                <a:cs typeface="Verdana"/>
              </a:rPr>
              <a:t>autre </a:t>
            </a:r>
            <a:r>
              <a:rPr sz="1400" spc="-475" dirty="0">
                <a:solidFill>
                  <a:srgbClr val="404040"/>
                </a:solidFill>
                <a:latin typeface="Verdana"/>
                <a:cs typeface="Verdana"/>
              </a:rPr>
              <a:t> </a:t>
            </a:r>
            <a:r>
              <a:rPr sz="1400" spc="-30" dirty="0">
                <a:solidFill>
                  <a:srgbClr val="404040"/>
                </a:solidFill>
                <a:latin typeface="Verdana"/>
                <a:cs typeface="Verdana"/>
              </a:rPr>
              <a:t>é</a:t>
            </a:r>
            <a:r>
              <a:rPr sz="1400" spc="-15" dirty="0">
                <a:solidFill>
                  <a:srgbClr val="404040"/>
                </a:solidFill>
                <a:latin typeface="Verdana"/>
                <a:cs typeface="Verdana"/>
              </a:rPr>
              <a:t>l</a:t>
            </a:r>
            <a:r>
              <a:rPr sz="1400" spc="-60" dirty="0">
                <a:solidFill>
                  <a:srgbClr val="404040"/>
                </a:solidFill>
                <a:latin typeface="Verdana"/>
                <a:cs typeface="Verdana"/>
              </a:rPr>
              <a:t>è</a:t>
            </a:r>
            <a:r>
              <a:rPr sz="1400" spc="-70" dirty="0">
                <a:solidFill>
                  <a:srgbClr val="404040"/>
                </a:solidFill>
                <a:latin typeface="Verdana"/>
                <a:cs typeface="Verdana"/>
              </a:rPr>
              <a:t>v</a:t>
            </a:r>
            <a:r>
              <a:rPr sz="1400" spc="-25" dirty="0">
                <a:solidFill>
                  <a:srgbClr val="404040"/>
                </a:solidFill>
                <a:latin typeface="Verdana"/>
                <a:cs typeface="Verdana"/>
              </a:rPr>
              <a:t>e</a:t>
            </a:r>
            <a:r>
              <a:rPr sz="1400" spc="-120" dirty="0">
                <a:solidFill>
                  <a:srgbClr val="404040"/>
                </a:solidFill>
                <a:latin typeface="Verdana"/>
                <a:cs typeface="Verdana"/>
              </a:rPr>
              <a:t> </a:t>
            </a:r>
            <a:r>
              <a:rPr sz="1400" spc="50" dirty="0">
                <a:solidFill>
                  <a:srgbClr val="404040"/>
                </a:solidFill>
                <a:latin typeface="Verdana"/>
                <a:cs typeface="Verdana"/>
              </a:rPr>
              <a:t>p</a:t>
            </a:r>
            <a:r>
              <a:rPr sz="1400" spc="45" dirty="0">
                <a:solidFill>
                  <a:srgbClr val="404040"/>
                </a:solidFill>
                <a:latin typeface="Verdana"/>
                <a:cs typeface="Verdana"/>
              </a:rPr>
              <a:t>o</a:t>
            </a:r>
            <a:r>
              <a:rPr sz="1400" spc="-45" dirty="0">
                <a:solidFill>
                  <a:srgbClr val="404040"/>
                </a:solidFill>
                <a:latin typeface="Verdana"/>
                <a:cs typeface="Verdana"/>
              </a:rPr>
              <a:t>ur</a:t>
            </a:r>
            <a:r>
              <a:rPr sz="1400" spc="-125" dirty="0">
                <a:solidFill>
                  <a:srgbClr val="404040"/>
                </a:solidFill>
                <a:latin typeface="Verdana"/>
                <a:cs typeface="Verdana"/>
              </a:rPr>
              <a:t> </a:t>
            </a:r>
            <a:r>
              <a:rPr sz="1400" spc="-25" dirty="0">
                <a:solidFill>
                  <a:srgbClr val="404040"/>
                </a:solidFill>
                <a:latin typeface="Verdana"/>
                <a:cs typeface="Verdana"/>
              </a:rPr>
              <a:t>e</a:t>
            </a:r>
            <a:r>
              <a:rPr sz="1400" spc="-30" dirty="0">
                <a:solidFill>
                  <a:srgbClr val="404040"/>
                </a:solidFill>
                <a:latin typeface="Verdana"/>
                <a:cs typeface="Verdana"/>
              </a:rPr>
              <a:t>n</a:t>
            </a:r>
            <a:r>
              <a:rPr sz="1400" spc="-100" dirty="0">
                <a:solidFill>
                  <a:srgbClr val="404040"/>
                </a:solidFill>
                <a:latin typeface="Verdana"/>
                <a:cs typeface="Verdana"/>
              </a:rPr>
              <a:t>v</a:t>
            </a:r>
            <a:r>
              <a:rPr sz="1400" spc="20" dirty="0">
                <a:solidFill>
                  <a:srgbClr val="404040"/>
                </a:solidFill>
                <a:latin typeface="Verdana"/>
                <a:cs typeface="Verdana"/>
              </a:rPr>
              <a:t>o</a:t>
            </a:r>
            <a:r>
              <a:rPr sz="1400" spc="-80" dirty="0">
                <a:solidFill>
                  <a:srgbClr val="404040"/>
                </a:solidFill>
                <a:latin typeface="Verdana"/>
                <a:cs typeface="Verdana"/>
              </a:rPr>
              <a:t>y</a:t>
            </a:r>
            <a:r>
              <a:rPr sz="1400" spc="-45" dirty="0">
                <a:solidFill>
                  <a:srgbClr val="404040"/>
                </a:solidFill>
                <a:latin typeface="Verdana"/>
                <a:cs typeface="Verdana"/>
              </a:rPr>
              <a:t>e</a:t>
            </a:r>
            <a:r>
              <a:rPr sz="1400" spc="-30" dirty="0">
                <a:solidFill>
                  <a:srgbClr val="404040"/>
                </a:solidFill>
                <a:latin typeface="Verdana"/>
                <a:cs typeface="Verdana"/>
              </a:rPr>
              <a:t>r</a:t>
            </a:r>
            <a:r>
              <a:rPr sz="1400" spc="-125" dirty="0">
                <a:solidFill>
                  <a:srgbClr val="404040"/>
                </a:solidFill>
                <a:latin typeface="Verdana"/>
                <a:cs typeface="Verdana"/>
              </a:rPr>
              <a:t> </a:t>
            </a:r>
            <a:r>
              <a:rPr sz="1400" spc="50" dirty="0">
                <a:solidFill>
                  <a:srgbClr val="404040"/>
                </a:solidFill>
                <a:latin typeface="Verdana"/>
                <a:cs typeface="Verdana"/>
              </a:rPr>
              <a:t>d</a:t>
            </a:r>
            <a:r>
              <a:rPr sz="1400" spc="-75" dirty="0">
                <a:solidFill>
                  <a:srgbClr val="404040"/>
                </a:solidFill>
                <a:latin typeface="Verdana"/>
                <a:cs typeface="Verdana"/>
              </a:rPr>
              <a:t>e</a:t>
            </a:r>
            <a:r>
              <a:rPr sz="1400" spc="-65" dirty="0">
                <a:solidFill>
                  <a:srgbClr val="404040"/>
                </a:solidFill>
                <a:latin typeface="Verdana"/>
                <a:cs typeface="Verdana"/>
              </a:rPr>
              <a:t>s</a:t>
            </a:r>
            <a:r>
              <a:rPr sz="1400" spc="-114" dirty="0">
                <a:solidFill>
                  <a:srgbClr val="404040"/>
                </a:solidFill>
                <a:latin typeface="Verdana"/>
                <a:cs typeface="Verdana"/>
              </a:rPr>
              <a:t> </a:t>
            </a:r>
            <a:r>
              <a:rPr sz="1400" spc="-40" dirty="0">
                <a:solidFill>
                  <a:srgbClr val="404040"/>
                </a:solidFill>
                <a:latin typeface="Verdana"/>
                <a:cs typeface="Verdana"/>
              </a:rPr>
              <a:t>m</a:t>
            </a:r>
            <a:r>
              <a:rPr sz="1400" spc="-75" dirty="0">
                <a:solidFill>
                  <a:srgbClr val="404040"/>
                </a:solidFill>
                <a:latin typeface="Verdana"/>
                <a:cs typeface="Verdana"/>
              </a:rPr>
              <a:t>es</a:t>
            </a:r>
            <a:r>
              <a:rPr sz="1400" spc="-120" dirty="0">
                <a:solidFill>
                  <a:srgbClr val="404040"/>
                </a:solidFill>
                <a:latin typeface="Verdana"/>
                <a:cs typeface="Verdana"/>
              </a:rPr>
              <a:t>s</a:t>
            </a:r>
            <a:r>
              <a:rPr sz="1400" spc="-55" dirty="0">
                <a:solidFill>
                  <a:srgbClr val="404040"/>
                </a:solidFill>
                <a:latin typeface="Verdana"/>
                <a:cs typeface="Verdana"/>
              </a:rPr>
              <a:t>a</a:t>
            </a:r>
            <a:r>
              <a:rPr sz="1400" spc="-125" dirty="0">
                <a:solidFill>
                  <a:srgbClr val="404040"/>
                </a:solidFill>
                <a:latin typeface="Verdana"/>
                <a:cs typeface="Verdana"/>
              </a:rPr>
              <a:t>g</a:t>
            </a:r>
            <a:r>
              <a:rPr sz="1400" spc="-75" dirty="0">
                <a:solidFill>
                  <a:srgbClr val="404040"/>
                </a:solidFill>
                <a:latin typeface="Verdana"/>
                <a:cs typeface="Verdana"/>
              </a:rPr>
              <a:t>e</a:t>
            </a:r>
            <a:r>
              <a:rPr sz="1400" spc="-65" dirty="0">
                <a:solidFill>
                  <a:srgbClr val="404040"/>
                </a:solidFill>
                <a:latin typeface="Verdana"/>
                <a:cs typeface="Verdana"/>
              </a:rPr>
              <a:t>s</a:t>
            </a:r>
            <a:r>
              <a:rPr sz="1400" spc="-114" dirty="0">
                <a:solidFill>
                  <a:srgbClr val="404040"/>
                </a:solidFill>
                <a:latin typeface="Verdana"/>
                <a:cs typeface="Verdana"/>
              </a:rPr>
              <a:t> </a:t>
            </a:r>
            <a:r>
              <a:rPr sz="1400" spc="-25" dirty="0">
                <a:solidFill>
                  <a:srgbClr val="404040"/>
                </a:solidFill>
                <a:latin typeface="Verdana"/>
                <a:cs typeface="Verdana"/>
              </a:rPr>
              <a:t>e</a:t>
            </a:r>
            <a:r>
              <a:rPr sz="1400" spc="-20" dirty="0">
                <a:solidFill>
                  <a:srgbClr val="404040"/>
                </a:solidFill>
                <a:latin typeface="Verdana"/>
                <a:cs typeface="Verdana"/>
              </a:rPr>
              <a:t>n</a:t>
            </a:r>
            <a:r>
              <a:rPr sz="1400" spc="-114" dirty="0">
                <a:solidFill>
                  <a:srgbClr val="404040"/>
                </a:solidFill>
                <a:latin typeface="Verdana"/>
                <a:cs typeface="Verdana"/>
              </a:rPr>
              <a:t> </a:t>
            </a:r>
            <a:r>
              <a:rPr sz="1400" spc="-120" dirty="0">
                <a:solidFill>
                  <a:srgbClr val="404040"/>
                </a:solidFill>
                <a:latin typeface="Verdana"/>
                <a:cs typeface="Verdana"/>
              </a:rPr>
              <a:t>s</a:t>
            </a:r>
            <a:r>
              <a:rPr sz="1400" spc="45" dirty="0">
                <a:solidFill>
                  <a:srgbClr val="404040"/>
                </a:solidFill>
                <a:latin typeface="Verdana"/>
                <a:cs typeface="Verdana"/>
              </a:rPr>
              <a:t>o</a:t>
            </a:r>
            <a:r>
              <a:rPr sz="1400" spc="-20" dirty="0">
                <a:solidFill>
                  <a:srgbClr val="404040"/>
                </a:solidFill>
                <a:latin typeface="Verdana"/>
                <a:cs typeface="Verdana"/>
              </a:rPr>
              <a:t>n</a:t>
            </a:r>
            <a:r>
              <a:rPr sz="1400" spc="-114" dirty="0">
                <a:solidFill>
                  <a:srgbClr val="404040"/>
                </a:solidFill>
                <a:latin typeface="Verdana"/>
                <a:cs typeface="Verdana"/>
              </a:rPr>
              <a:t> </a:t>
            </a:r>
            <a:r>
              <a:rPr sz="1400" spc="-15" dirty="0">
                <a:solidFill>
                  <a:srgbClr val="404040"/>
                </a:solidFill>
                <a:latin typeface="Verdana"/>
                <a:cs typeface="Verdana"/>
              </a:rPr>
              <a:t>n</a:t>
            </a:r>
            <a:r>
              <a:rPr sz="1400" spc="45" dirty="0">
                <a:solidFill>
                  <a:srgbClr val="404040"/>
                </a:solidFill>
                <a:latin typeface="Verdana"/>
                <a:cs typeface="Verdana"/>
              </a:rPr>
              <a:t>o</a:t>
            </a:r>
            <a:r>
              <a:rPr sz="1400" spc="-40" dirty="0">
                <a:solidFill>
                  <a:srgbClr val="404040"/>
                </a:solidFill>
                <a:latin typeface="Verdana"/>
                <a:cs typeface="Verdana"/>
              </a:rPr>
              <a:t>m</a:t>
            </a:r>
            <a:endParaRPr sz="1400" dirty="0">
              <a:latin typeface="Verdana"/>
              <a:cs typeface="Verdana"/>
            </a:endParaRPr>
          </a:p>
        </p:txBody>
      </p:sp>
      <p:sp>
        <p:nvSpPr>
          <p:cNvPr id="12" name="object 12"/>
          <p:cNvSpPr txBox="1"/>
          <p:nvPr/>
        </p:nvSpPr>
        <p:spPr>
          <a:xfrm>
            <a:off x="5352530" y="2490761"/>
            <a:ext cx="5157470" cy="770211"/>
          </a:xfrm>
          <a:prstGeom prst="rect">
            <a:avLst/>
          </a:prstGeom>
          <a:solidFill>
            <a:srgbClr val="FFC000"/>
          </a:solidFill>
        </p:spPr>
        <p:txBody>
          <a:bodyPr vert="horz" wrap="square" lIns="0" tIns="65405" rIns="0" bIns="0" rtlCol="0">
            <a:spAutoFit/>
          </a:bodyPr>
          <a:lstStyle/>
          <a:p>
            <a:pPr marL="90805" marR="128270">
              <a:lnSpc>
                <a:spcPct val="104200"/>
              </a:lnSpc>
              <a:spcBef>
                <a:spcPts val="515"/>
              </a:spcBef>
            </a:pPr>
            <a:r>
              <a:rPr sz="1600" b="1" spc="-15" dirty="0">
                <a:solidFill>
                  <a:srgbClr val="404040"/>
                </a:solidFill>
                <a:latin typeface="Tahoma"/>
                <a:cs typeface="Tahoma"/>
              </a:rPr>
              <a:t>Violence</a:t>
            </a:r>
            <a:r>
              <a:rPr sz="1600" b="1" spc="-35" dirty="0">
                <a:solidFill>
                  <a:srgbClr val="404040"/>
                </a:solidFill>
                <a:latin typeface="Tahoma"/>
                <a:cs typeface="Tahoma"/>
              </a:rPr>
              <a:t> </a:t>
            </a:r>
            <a:r>
              <a:rPr sz="1600" b="1" spc="-5" dirty="0">
                <a:solidFill>
                  <a:srgbClr val="404040"/>
                </a:solidFill>
                <a:latin typeface="Tahoma"/>
                <a:cs typeface="Tahoma"/>
              </a:rPr>
              <a:t>d’ordre</a:t>
            </a:r>
            <a:r>
              <a:rPr sz="1600" b="1" spc="-25" dirty="0">
                <a:solidFill>
                  <a:srgbClr val="404040"/>
                </a:solidFill>
                <a:latin typeface="Tahoma"/>
                <a:cs typeface="Tahoma"/>
              </a:rPr>
              <a:t> </a:t>
            </a:r>
            <a:r>
              <a:rPr sz="1600" b="1" spc="-60" dirty="0">
                <a:solidFill>
                  <a:srgbClr val="404040"/>
                </a:solidFill>
                <a:latin typeface="Tahoma"/>
                <a:cs typeface="Tahoma"/>
              </a:rPr>
              <a:t>physique</a:t>
            </a:r>
            <a:r>
              <a:rPr sz="1600" spc="-60" dirty="0">
                <a:solidFill>
                  <a:srgbClr val="404040"/>
                </a:solidFill>
                <a:latin typeface="Verdana"/>
                <a:cs typeface="Verdana"/>
              </a:rPr>
              <a:t>:</a:t>
            </a:r>
            <a:r>
              <a:rPr sz="1600" spc="-114" dirty="0">
                <a:solidFill>
                  <a:srgbClr val="404040"/>
                </a:solidFill>
                <a:latin typeface="Verdana"/>
                <a:cs typeface="Verdana"/>
              </a:rPr>
              <a:t> </a:t>
            </a:r>
            <a:r>
              <a:rPr sz="1400" spc="-20" dirty="0" err="1">
                <a:solidFill>
                  <a:srgbClr val="404040"/>
                </a:solidFill>
                <a:latin typeface="Verdana"/>
                <a:cs typeface="Verdana"/>
              </a:rPr>
              <a:t>violences</a:t>
            </a:r>
            <a:r>
              <a:rPr sz="1400" spc="-105" dirty="0">
                <a:solidFill>
                  <a:srgbClr val="404040"/>
                </a:solidFill>
                <a:latin typeface="Verdana"/>
                <a:cs typeface="Verdana"/>
              </a:rPr>
              <a:t> </a:t>
            </a:r>
            <a:r>
              <a:rPr lang="fr-FR" sz="1400" spc="-105" dirty="0">
                <a:solidFill>
                  <a:srgbClr val="404040"/>
                </a:solidFill>
                <a:latin typeface="Verdana"/>
                <a:cs typeface="Verdana"/>
              </a:rPr>
              <a:t>physiques filmées  et diffusées en ligne, </a:t>
            </a:r>
            <a:r>
              <a:rPr sz="1400" spc="-35" dirty="0" err="1">
                <a:solidFill>
                  <a:srgbClr val="404040"/>
                </a:solidFill>
                <a:latin typeface="Verdana"/>
                <a:cs typeface="Verdana"/>
              </a:rPr>
              <a:t>dans</a:t>
            </a:r>
            <a:r>
              <a:rPr sz="1400" spc="-110" dirty="0">
                <a:solidFill>
                  <a:srgbClr val="404040"/>
                </a:solidFill>
                <a:latin typeface="Verdana"/>
                <a:cs typeface="Verdana"/>
              </a:rPr>
              <a:t> </a:t>
            </a:r>
            <a:r>
              <a:rPr sz="1400" spc="-20" dirty="0">
                <a:solidFill>
                  <a:srgbClr val="404040"/>
                </a:solidFill>
                <a:latin typeface="Verdana"/>
                <a:cs typeface="Verdana"/>
              </a:rPr>
              <a:t>le </a:t>
            </a:r>
            <a:r>
              <a:rPr sz="1400" spc="-475" dirty="0">
                <a:solidFill>
                  <a:srgbClr val="404040"/>
                </a:solidFill>
                <a:latin typeface="Verdana"/>
                <a:cs typeface="Verdana"/>
              </a:rPr>
              <a:t> </a:t>
            </a:r>
            <a:r>
              <a:rPr sz="1400" spc="10" dirty="0">
                <a:solidFill>
                  <a:srgbClr val="404040"/>
                </a:solidFill>
                <a:latin typeface="Verdana"/>
                <a:cs typeface="Verdana"/>
              </a:rPr>
              <a:t>but</a:t>
            </a:r>
            <a:r>
              <a:rPr sz="1400" spc="-120" dirty="0">
                <a:solidFill>
                  <a:srgbClr val="404040"/>
                </a:solidFill>
                <a:latin typeface="Verdana"/>
                <a:cs typeface="Verdana"/>
              </a:rPr>
              <a:t> </a:t>
            </a:r>
            <a:r>
              <a:rPr sz="1400" dirty="0">
                <a:solidFill>
                  <a:srgbClr val="404040"/>
                </a:solidFill>
                <a:latin typeface="Verdana"/>
                <a:cs typeface="Verdana"/>
              </a:rPr>
              <a:t>d’accroitre</a:t>
            </a:r>
            <a:r>
              <a:rPr sz="1400" spc="-120" dirty="0">
                <a:solidFill>
                  <a:srgbClr val="404040"/>
                </a:solidFill>
                <a:latin typeface="Verdana"/>
                <a:cs typeface="Verdana"/>
              </a:rPr>
              <a:t> </a:t>
            </a:r>
            <a:r>
              <a:rPr sz="1400" spc="-80" dirty="0">
                <a:solidFill>
                  <a:srgbClr val="404040"/>
                </a:solidFill>
                <a:latin typeface="Verdana"/>
                <a:cs typeface="Verdana"/>
              </a:rPr>
              <a:t>sa</a:t>
            </a:r>
            <a:r>
              <a:rPr sz="1400" spc="-120" dirty="0">
                <a:solidFill>
                  <a:srgbClr val="404040"/>
                </a:solidFill>
                <a:latin typeface="Verdana"/>
                <a:cs typeface="Verdana"/>
              </a:rPr>
              <a:t> </a:t>
            </a:r>
            <a:r>
              <a:rPr sz="1400" spc="-5" dirty="0">
                <a:solidFill>
                  <a:srgbClr val="404040"/>
                </a:solidFill>
                <a:latin typeface="Verdana"/>
                <a:cs typeface="Verdana"/>
              </a:rPr>
              <a:t>popularité</a:t>
            </a:r>
            <a:r>
              <a:rPr sz="1400" spc="-114" dirty="0">
                <a:solidFill>
                  <a:srgbClr val="404040"/>
                </a:solidFill>
                <a:latin typeface="Verdana"/>
                <a:cs typeface="Verdana"/>
              </a:rPr>
              <a:t> </a:t>
            </a:r>
            <a:r>
              <a:rPr sz="1400" spc="-40" dirty="0">
                <a:solidFill>
                  <a:srgbClr val="404040"/>
                </a:solidFill>
                <a:latin typeface="Verdana"/>
                <a:cs typeface="Verdana"/>
              </a:rPr>
              <a:t>(</a:t>
            </a:r>
            <a:r>
              <a:rPr sz="1400" i="1" spc="-40" dirty="0">
                <a:solidFill>
                  <a:srgbClr val="404040"/>
                </a:solidFill>
                <a:latin typeface="Verdana"/>
                <a:cs typeface="Verdana"/>
              </a:rPr>
              <a:t>Happy</a:t>
            </a:r>
            <a:r>
              <a:rPr sz="1400" i="1" spc="-114" dirty="0">
                <a:solidFill>
                  <a:srgbClr val="404040"/>
                </a:solidFill>
                <a:latin typeface="Verdana"/>
                <a:cs typeface="Verdana"/>
              </a:rPr>
              <a:t> </a:t>
            </a:r>
            <a:r>
              <a:rPr sz="1400" i="1" spc="-65" dirty="0">
                <a:solidFill>
                  <a:srgbClr val="404040"/>
                </a:solidFill>
                <a:latin typeface="Verdana"/>
                <a:cs typeface="Verdana"/>
              </a:rPr>
              <a:t>slapping</a:t>
            </a:r>
            <a:r>
              <a:rPr sz="1400" spc="-65" dirty="0">
                <a:solidFill>
                  <a:srgbClr val="404040"/>
                </a:solidFill>
                <a:latin typeface="Verdana"/>
                <a:cs typeface="Verdana"/>
              </a:rPr>
              <a:t>)</a:t>
            </a:r>
            <a:endParaRPr sz="1400" dirty="0">
              <a:latin typeface="Verdana"/>
              <a:cs typeface="Verdana"/>
            </a:endParaRPr>
          </a:p>
        </p:txBody>
      </p:sp>
      <p:sp>
        <p:nvSpPr>
          <p:cNvPr id="14" name="object 14"/>
          <p:cNvSpPr txBox="1"/>
          <p:nvPr/>
        </p:nvSpPr>
        <p:spPr>
          <a:xfrm>
            <a:off x="5357465" y="3470879"/>
            <a:ext cx="5163185" cy="375424"/>
          </a:xfrm>
          <a:prstGeom prst="rect">
            <a:avLst/>
          </a:prstGeom>
          <a:solidFill>
            <a:srgbClr val="FFC000"/>
          </a:solidFill>
        </p:spPr>
        <p:txBody>
          <a:bodyPr vert="horz" wrap="square" lIns="0" tIns="120650" rIns="0" bIns="0" rtlCol="0">
            <a:spAutoFit/>
          </a:bodyPr>
          <a:lstStyle/>
          <a:p>
            <a:pPr marL="90805" marR="110489">
              <a:lnSpc>
                <a:spcPct val="102800"/>
              </a:lnSpc>
              <a:spcBef>
                <a:spcPts val="950"/>
              </a:spcBef>
            </a:pPr>
            <a:r>
              <a:rPr sz="1600" b="1" spc="-15" dirty="0">
                <a:solidFill>
                  <a:srgbClr val="404040"/>
                </a:solidFill>
                <a:latin typeface="Tahoma"/>
                <a:cs typeface="Tahoma"/>
              </a:rPr>
              <a:t>Violence</a:t>
            </a:r>
            <a:r>
              <a:rPr lang="fr-FR" sz="1600" b="1" spc="-15" dirty="0">
                <a:solidFill>
                  <a:srgbClr val="404040"/>
                </a:solidFill>
                <a:latin typeface="Tahoma"/>
                <a:cs typeface="Tahoma"/>
              </a:rPr>
              <a:t> à répétition : </a:t>
            </a:r>
            <a:r>
              <a:rPr lang="fr-FR" sz="1400" spc="-15" dirty="0" err="1">
                <a:solidFill>
                  <a:srgbClr val="404040"/>
                </a:solidFill>
                <a:latin typeface="Verdana" panose="020B0604030504040204" pitchFamily="34" charset="0"/>
                <a:ea typeface="Verdana" panose="020B0604030504040204" pitchFamily="34" charset="0"/>
                <a:cs typeface="Tahoma"/>
              </a:rPr>
              <a:t>cyberharcèlement</a:t>
            </a:r>
            <a:endParaRPr sz="1400" dirty="0">
              <a:latin typeface="Verdana" panose="020B0604030504040204" pitchFamily="34" charset="0"/>
              <a:ea typeface="Verdana" panose="020B0604030504040204" pitchFamily="34" charset="0"/>
              <a:cs typeface="Verdana"/>
            </a:endParaRPr>
          </a:p>
        </p:txBody>
      </p:sp>
      <p:sp>
        <p:nvSpPr>
          <p:cNvPr id="18" name="ZoneTexte 17"/>
          <p:cNvSpPr txBox="1"/>
          <p:nvPr/>
        </p:nvSpPr>
        <p:spPr>
          <a:xfrm>
            <a:off x="1919537" y="5680678"/>
            <a:ext cx="8566181" cy="646331"/>
          </a:xfrm>
          <a:prstGeom prst="rect">
            <a:avLst/>
          </a:prstGeom>
          <a:noFill/>
        </p:spPr>
        <p:txBody>
          <a:bodyPr wrap="square" rtlCol="0">
            <a:spAutoFit/>
          </a:bodyPr>
          <a:lstStyle/>
          <a:p>
            <a:r>
              <a:rPr lang="fr-FR" dirty="0"/>
              <a:t>Ressource : </a:t>
            </a:r>
            <a:r>
              <a:rPr lang="fr-FR" dirty="0">
                <a:hlinkClick r:id="rId3"/>
              </a:rPr>
              <a:t>Livret</a:t>
            </a:r>
            <a:r>
              <a:rPr lang="fr-FR" dirty="0"/>
              <a:t> « Cyberviolences et réseaux sociaux; gestion de crise et prévention » </a:t>
            </a:r>
            <a:r>
              <a:rPr lang="fr-FR" dirty="0" err="1"/>
              <a:t>Clemi</a:t>
            </a:r>
            <a:r>
              <a:rPr lang="fr-FR" dirty="0"/>
              <a:t> de l’Académie de Bordeaux – Novembre 2023	</a:t>
            </a:r>
          </a:p>
        </p:txBody>
      </p:sp>
      <p:sp>
        <p:nvSpPr>
          <p:cNvPr id="19" name="object 14"/>
          <p:cNvSpPr txBox="1"/>
          <p:nvPr/>
        </p:nvSpPr>
        <p:spPr>
          <a:xfrm>
            <a:off x="5357465" y="4077782"/>
            <a:ext cx="5163185" cy="375424"/>
          </a:xfrm>
          <a:prstGeom prst="rect">
            <a:avLst/>
          </a:prstGeom>
          <a:solidFill>
            <a:srgbClr val="FFC000"/>
          </a:solidFill>
        </p:spPr>
        <p:txBody>
          <a:bodyPr vert="horz" wrap="square" lIns="0" tIns="120650" rIns="0" bIns="0" rtlCol="0">
            <a:spAutoFit/>
          </a:bodyPr>
          <a:lstStyle/>
          <a:p>
            <a:pPr marL="90805" marR="110489">
              <a:lnSpc>
                <a:spcPct val="102800"/>
              </a:lnSpc>
              <a:spcBef>
                <a:spcPts val="950"/>
              </a:spcBef>
            </a:pPr>
            <a:r>
              <a:rPr sz="1600" b="1" spc="-15" dirty="0">
                <a:solidFill>
                  <a:srgbClr val="404040"/>
                </a:solidFill>
                <a:latin typeface="Tahoma"/>
                <a:cs typeface="Tahoma"/>
              </a:rPr>
              <a:t>Violence</a:t>
            </a:r>
            <a:r>
              <a:rPr lang="fr-FR" sz="1600" b="1" spc="-15" dirty="0">
                <a:solidFill>
                  <a:srgbClr val="404040"/>
                </a:solidFill>
                <a:latin typeface="Tahoma"/>
                <a:cs typeface="Tahoma"/>
              </a:rPr>
              <a:t> par effacement en ligne : </a:t>
            </a:r>
            <a:r>
              <a:rPr lang="fr-FR" sz="1400" spc="-15" dirty="0" err="1">
                <a:solidFill>
                  <a:srgbClr val="404040"/>
                </a:solidFill>
                <a:latin typeface="Verdana" panose="020B0604030504040204" pitchFamily="34" charset="0"/>
                <a:ea typeface="Verdana" panose="020B0604030504040204" pitchFamily="34" charset="0"/>
                <a:cs typeface="Tahoma"/>
              </a:rPr>
              <a:t>ghosting</a:t>
            </a:r>
            <a:endParaRPr sz="1400" dirty="0">
              <a:latin typeface="Verdana" panose="020B0604030504040204" pitchFamily="34" charset="0"/>
              <a:ea typeface="Verdana" panose="020B0604030504040204" pitchFamily="34" charset="0"/>
              <a:cs typeface="Verdana"/>
            </a:endParaRPr>
          </a:p>
        </p:txBody>
      </p:sp>
      <p:pic>
        <p:nvPicPr>
          <p:cNvPr id="20" name="Image 19"/>
          <p:cNvPicPr>
            <a:picLocks noChangeAspect="1"/>
          </p:cNvPicPr>
          <p:nvPr/>
        </p:nvPicPr>
        <p:blipFill>
          <a:blip r:embed="rId4"/>
          <a:stretch>
            <a:fillRect/>
          </a:stretch>
        </p:blipFill>
        <p:spPr>
          <a:xfrm>
            <a:off x="2040585" y="2128972"/>
            <a:ext cx="2396174" cy="3392983"/>
          </a:xfrm>
          <a:prstGeom prst="rect">
            <a:avLst/>
          </a:prstGeom>
        </p:spPr>
      </p:pic>
    </p:spTree>
    <p:extLst>
      <p:ext uri="{BB962C8B-B14F-4D97-AF65-F5344CB8AC3E}">
        <p14:creationId xmlns:p14="http://schemas.microsoft.com/office/powerpoint/2010/main" val="41943831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08543" y="110728"/>
            <a:ext cx="4311015" cy="588623"/>
          </a:xfrm>
          <a:prstGeom prst="rect">
            <a:avLst/>
          </a:prstGeom>
          <a:solidFill>
            <a:srgbClr val="FFC000"/>
          </a:solidFill>
        </p:spPr>
        <p:txBody>
          <a:bodyPr vert="horz" wrap="square" lIns="0" tIns="34290" rIns="0" bIns="0" rtlCol="0" anchor="ctr">
            <a:spAutoFit/>
          </a:bodyPr>
          <a:lstStyle/>
          <a:p>
            <a:pPr marL="91440">
              <a:spcBef>
                <a:spcPts val="270"/>
              </a:spcBef>
            </a:pPr>
            <a:r>
              <a:rPr sz="1800" spc="-75" dirty="0">
                <a:solidFill>
                  <a:srgbClr val="FFFFFF"/>
                </a:solidFill>
                <a:latin typeface="Verdana"/>
                <a:cs typeface="Verdana"/>
              </a:rPr>
              <a:t>Les</a:t>
            </a:r>
            <a:r>
              <a:rPr sz="1800" spc="-140" dirty="0">
                <a:solidFill>
                  <a:srgbClr val="FFFFFF"/>
                </a:solidFill>
                <a:latin typeface="Verdana"/>
                <a:cs typeface="Verdana"/>
              </a:rPr>
              <a:t> </a:t>
            </a:r>
            <a:r>
              <a:rPr sz="1800" spc="-10" dirty="0">
                <a:solidFill>
                  <a:srgbClr val="FFFFFF"/>
                </a:solidFill>
                <a:latin typeface="Verdana"/>
                <a:cs typeface="Verdana"/>
              </a:rPr>
              <a:t>spécificités</a:t>
            </a:r>
            <a:r>
              <a:rPr sz="1800" spc="-135" dirty="0">
                <a:solidFill>
                  <a:srgbClr val="FFFFFF"/>
                </a:solidFill>
                <a:latin typeface="Verdana"/>
                <a:cs typeface="Verdana"/>
              </a:rPr>
              <a:t> </a:t>
            </a:r>
            <a:r>
              <a:rPr sz="1800" spc="5" dirty="0">
                <a:solidFill>
                  <a:srgbClr val="FFFFFF"/>
                </a:solidFill>
                <a:latin typeface="Verdana"/>
                <a:cs typeface="Verdana"/>
              </a:rPr>
              <a:t>du</a:t>
            </a:r>
            <a:r>
              <a:rPr sz="1800" spc="-140" dirty="0">
                <a:solidFill>
                  <a:srgbClr val="FFFFFF"/>
                </a:solidFill>
                <a:latin typeface="Verdana"/>
                <a:cs typeface="Verdana"/>
              </a:rPr>
              <a:t> </a:t>
            </a:r>
            <a:r>
              <a:rPr sz="1800" spc="-25" dirty="0">
                <a:solidFill>
                  <a:srgbClr val="FFFFFF"/>
                </a:solidFill>
                <a:latin typeface="Verdana"/>
                <a:cs typeface="Verdana"/>
              </a:rPr>
              <a:t>cyberharcèlement</a:t>
            </a:r>
            <a:endParaRPr sz="1800" dirty="0">
              <a:latin typeface="Verdana"/>
              <a:cs typeface="Verdana"/>
            </a:endParaRPr>
          </a:p>
        </p:txBody>
      </p:sp>
      <p:sp>
        <p:nvSpPr>
          <p:cNvPr id="3" name="object 3"/>
          <p:cNvSpPr txBox="1"/>
          <p:nvPr/>
        </p:nvSpPr>
        <p:spPr>
          <a:xfrm>
            <a:off x="6300800" y="272649"/>
            <a:ext cx="3815079" cy="278281"/>
          </a:xfrm>
          <a:prstGeom prst="rect">
            <a:avLst/>
          </a:prstGeom>
          <a:solidFill>
            <a:srgbClr val="20215A"/>
          </a:solidFill>
        </p:spPr>
        <p:txBody>
          <a:bodyPr vert="horz" wrap="square" lIns="0" tIns="31750" rIns="0" bIns="0" rtlCol="0">
            <a:spAutoFit/>
          </a:bodyPr>
          <a:lstStyle/>
          <a:p>
            <a:pPr marL="675005">
              <a:spcBef>
                <a:spcPts val="250"/>
              </a:spcBef>
            </a:pPr>
            <a:r>
              <a:rPr sz="1600" b="1" spc="-25" dirty="0">
                <a:solidFill>
                  <a:srgbClr val="FFFFFF"/>
                </a:solidFill>
                <a:latin typeface="Tahoma"/>
                <a:cs typeface="Tahoma"/>
              </a:rPr>
              <a:t>Des</a:t>
            </a:r>
            <a:r>
              <a:rPr sz="1600" b="1" spc="-50" dirty="0">
                <a:solidFill>
                  <a:srgbClr val="FFFFFF"/>
                </a:solidFill>
                <a:latin typeface="Tahoma"/>
                <a:cs typeface="Tahoma"/>
              </a:rPr>
              <a:t> </a:t>
            </a:r>
            <a:r>
              <a:rPr sz="1600" b="1" spc="-25" dirty="0">
                <a:solidFill>
                  <a:srgbClr val="FFFFFF"/>
                </a:solidFill>
                <a:latin typeface="Tahoma"/>
                <a:cs typeface="Tahoma"/>
              </a:rPr>
              <a:t>délits</a:t>
            </a:r>
            <a:r>
              <a:rPr sz="1600" b="1" spc="-30" dirty="0">
                <a:solidFill>
                  <a:srgbClr val="FFFFFF"/>
                </a:solidFill>
                <a:latin typeface="Tahoma"/>
                <a:cs typeface="Tahoma"/>
              </a:rPr>
              <a:t> </a:t>
            </a:r>
            <a:r>
              <a:rPr sz="1600" b="1" spc="-45" dirty="0">
                <a:solidFill>
                  <a:srgbClr val="FFFFFF"/>
                </a:solidFill>
                <a:latin typeface="Tahoma"/>
                <a:cs typeface="Tahoma"/>
              </a:rPr>
              <a:t>punis </a:t>
            </a:r>
            <a:r>
              <a:rPr sz="1600" b="1" spc="-30" dirty="0">
                <a:solidFill>
                  <a:srgbClr val="FFFFFF"/>
                </a:solidFill>
                <a:latin typeface="Tahoma"/>
                <a:cs typeface="Tahoma"/>
              </a:rPr>
              <a:t>par</a:t>
            </a:r>
            <a:r>
              <a:rPr sz="1600" b="1" spc="-40" dirty="0">
                <a:solidFill>
                  <a:srgbClr val="FFFFFF"/>
                </a:solidFill>
                <a:latin typeface="Tahoma"/>
                <a:cs typeface="Tahoma"/>
              </a:rPr>
              <a:t> </a:t>
            </a:r>
            <a:r>
              <a:rPr sz="1600" b="1" spc="-50" dirty="0">
                <a:solidFill>
                  <a:srgbClr val="FFFFFF"/>
                </a:solidFill>
                <a:latin typeface="Tahoma"/>
                <a:cs typeface="Tahoma"/>
              </a:rPr>
              <a:t>la</a:t>
            </a:r>
            <a:r>
              <a:rPr sz="1600" b="1" spc="-40" dirty="0">
                <a:solidFill>
                  <a:srgbClr val="FFFFFF"/>
                </a:solidFill>
                <a:latin typeface="Tahoma"/>
                <a:cs typeface="Tahoma"/>
              </a:rPr>
              <a:t> </a:t>
            </a:r>
            <a:r>
              <a:rPr sz="1600" b="1" spc="-20" dirty="0">
                <a:solidFill>
                  <a:srgbClr val="FFFFFF"/>
                </a:solidFill>
                <a:latin typeface="Tahoma"/>
                <a:cs typeface="Tahoma"/>
              </a:rPr>
              <a:t>loi</a:t>
            </a:r>
            <a:endParaRPr sz="1600" dirty="0">
              <a:latin typeface="Tahoma"/>
              <a:cs typeface="Tahoma"/>
            </a:endParaRPr>
          </a:p>
        </p:txBody>
      </p:sp>
      <p:sp>
        <p:nvSpPr>
          <p:cNvPr id="4" name="object 4"/>
          <p:cNvSpPr txBox="1"/>
          <p:nvPr/>
        </p:nvSpPr>
        <p:spPr>
          <a:xfrm>
            <a:off x="5396294" y="2320064"/>
            <a:ext cx="4719585" cy="1247775"/>
          </a:xfrm>
          <a:prstGeom prst="rect">
            <a:avLst/>
          </a:prstGeom>
        </p:spPr>
        <p:txBody>
          <a:bodyPr vert="horz" wrap="square" lIns="0" tIns="12065" rIns="0" bIns="0" rtlCol="0">
            <a:spAutoFit/>
          </a:bodyPr>
          <a:lstStyle/>
          <a:p>
            <a:pPr marL="12700" marR="5080">
              <a:lnSpc>
                <a:spcPct val="100299"/>
              </a:lnSpc>
              <a:spcBef>
                <a:spcPts val="95"/>
              </a:spcBef>
            </a:pPr>
            <a:r>
              <a:rPr sz="1600" b="1" spc="-215" dirty="0">
                <a:latin typeface="Tahoma"/>
                <a:cs typeface="Tahoma"/>
              </a:rPr>
              <a:t>I</a:t>
            </a:r>
            <a:r>
              <a:rPr sz="1600" b="1" spc="-75" dirty="0">
                <a:latin typeface="Tahoma"/>
                <a:cs typeface="Tahoma"/>
              </a:rPr>
              <a:t>n</a:t>
            </a:r>
            <a:r>
              <a:rPr sz="1600" b="1" spc="-70" dirty="0">
                <a:latin typeface="Tahoma"/>
                <a:cs typeface="Tahoma"/>
              </a:rPr>
              <a:t>s</a:t>
            </a:r>
            <a:r>
              <a:rPr sz="1600" b="1" spc="-65" dirty="0">
                <a:latin typeface="Tahoma"/>
                <a:cs typeface="Tahoma"/>
              </a:rPr>
              <a:t>u</a:t>
            </a:r>
            <a:r>
              <a:rPr sz="1600" b="1" spc="-40" dirty="0">
                <a:latin typeface="Tahoma"/>
                <a:cs typeface="Tahoma"/>
              </a:rPr>
              <a:t>l</a:t>
            </a:r>
            <a:r>
              <a:rPr sz="1600" b="1" spc="20" dirty="0">
                <a:latin typeface="Tahoma"/>
                <a:cs typeface="Tahoma"/>
              </a:rPr>
              <a:t>t</a:t>
            </a:r>
            <a:r>
              <a:rPr sz="1600" b="1" spc="-30" dirty="0">
                <a:latin typeface="Tahoma"/>
                <a:cs typeface="Tahoma"/>
              </a:rPr>
              <a:t>e</a:t>
            </a:r>
            <a:r>
              <a:rPr sz="1600" b="1" spc="-45" dirty="0">
                <a:latin typeface="Tahoma"/>
                <a:cs typeface="Tahoma"/>
              </a:rPr>
              <a:t>r</a:t>
            </a:r>
            <a:r>
              <a:rPr sz="1600" b="1" spc="-35" dirty="0">
                <a:latin typeface="Tahoma"/>
                <a:cs typeface="Tahoma"/>
              </a:rPr>
              <a:t> </a:t>
            </a:r>
            <a:r>
              <a:rPr sz="1600" b="1" spc="40" dirty="0">
                <a:latin typeface="Tahoma"/>
                <a:cs typeface="Tahoma"/>
              </a:rPr>
              <a:t>p</a:t>
            </a:r>
            <a:r>
              <a:rPr sz="1600" b="1" spc="-60" dirty="0">
                <a:latin typeface="Tahoma"/>
                <a:cs typeface="Tahoma"/>
              </a:rPr>
              <a:t>a</a:t>
            </a:r>
            <a:r>
              <a:rPr sz="1600" b="1" spc="-45" dirty="0">
                <a:latin typeface="Tahoma"/>
                <a:cs typeface="Tahoma"/>
              </a:rPr>
              <a:t>r</a:t>
            </a:r>
            <a:r>
              <a:rPr sz="1600" b="1" spc="-35" dirty="0">
                <a:latin typeface="Tahoma"/>
                <a:cs typeface="Tahoma"/>
              </a:rPr>
              <a:t> </a:t>
            </a:r>
            <a:r>
              <a:rPr sz="1600" b="1" spc="-55" dirty="0">
                <a:latin typeface="Tahoma"/>
                <a:cs typeface="Tahoma"/>
              </a:rPr>
              <a:t>m</a:t>
            </a:r>
            <a:r>
              <a:rPr sz="1600" b="1" spc="-30" dirty="0">
                <a:latin typeface="Tahoma"/>
                <a:cs typeface="Tahoma"/>
              </a:rPr>
              <a:t>e</a:t>
            </a:r>
            <a:r>
              <a:rPr sz="1600" b="1" spc="-105" dirty="0">
                <a:latin typeface="Tahoma"/>
                <a:cs typeface="Tahoma"/>
              </a:rPr>
              <a:t>ss</a:t>
            </a:r>
            <a:r>
              <a:rPr sz="1600" b="1" spc="-60" dirty="0">
                <a:latin typeface="Tahoma"/>
                <a:cs typeface="Tahoma"/>
              </a:rPr>
              <a:t>a</a:t>
            </a:r>
            <a:r>
              <a:rPr sz="1600" b="1" spc="-125" dirty="0">
                <a:latin typeface="Tahoma"/>
                <a:cs typeface="Tahoma"/>
              </a:rPr>
              <a:t>g</a:t>
            </a:r>
            <a:r>
              <a:rPr sz="1600" b="1" spc="-25" dirty="0">
                <a:latin typeface="Tahoma"/>
                <a:cs typeface="Tahoma"/>
              </a:rPr>
              <a:t>e</a:t>
            </a:r>
            <a:r>
              <a:rPr sz="1600" b="1" spc="-35" dirty="0">
                <a:latin typeface="Tahoma"/>
                <a:cs typeface="Tahoma"/>
              </a:rPr>
              <a:t> </a:t>
            </a:r>
            <a:r>
              <a:rPr sz="1600" b="1" spc="40" dirty="0">
                <a:latin typeface="Tahoma"/>
                <a:cs typeface="Tahoma"/>
              </a:rPr>
              <a:t>p</a:t>
            </a:r>
            <a:r>
              <a:rPr sz="1600" b="1" spc="-45" dirty="0">
                <a:latin typeface="Tahoma"/>
                <a:cs typeface="Tahoma"/>
              </a:rPr>
              <a:t>r</a:t>
            </a:r>
            <a:r>
              <a:rPr sz="1600" b="1" spc="-40" dirty="0">
                <a:latin typeface="Tahoma"/>
                <a:cs typeface="Tahoma"/>
              </a:rPr>
              <a:t>i</a:t>
            </a:r>
            <a:r>
              <a:rPr sz="1600" b="1" spc="-65" dirty="0">
                <a:latin typeface="Tahoma"/>
                <a:cs typeface="Tahoma"/>
              </a:rPr>
              <a:t>v</a:t>
            </a:r>
            <a:r>
              <a:rPr sz="1600" b="1" spc="-25" dirty="0">
                <a:latin typeface="Tahoma"/>
                <a:cs typeface="Tahoma"/>
              </a:rPr>
              <a:t>é</a:t>
            </a:r>
            <a:r>
              <a:rPr sz="1600" b="1" spc="-35" dirty="0">
                <a:latin typeface="Tahoma"/>
                <a:cs typeface="Tahoma"/>
              </a:rPr>
              <a:t> </a:t>
            </a:r>
            <a:r>
              <a:rPr sz="1600" spc="-30" dirty="0">
                <a:latin typeface="Verdana"/>
                <a:cs typeface="Verdana"/>
              </a:rPr>
              <a:t>e</a:t>
            </a:r>
            <a:r>
              <a:rPr sz="1600" spc="-25" dirty="0">
                <a:latin typeface="Verdana"/>
                <a:cs typeface="Verdana"/>
              </a:rPr>
              <a:t>n</a:t>
            </a:r>
            <a:r>
              <a:rPr sz="1600" spc="-135" dirty="0">
                <a:latin typeface="Verdana"/>
                <a:cs typeface="Verdana"/>
              </a:rPr>
              <a:t> </a:t>
            </a:r>
            <a:r>
              <a:rPr sz="1600" spc="-50" dirty="0">
                <a:latin typeface="Verdana"/>
                <a:cs typeface="Verdana"/>
              </a:rPr>
              <a:t>r</a:t>
            </a:r>
            <a:r>
              <a:rPr sz="1600" spc="-65" dirty="0">
                <a:latin typeface="Verdana"/>
                <a:cs typeface="Verdana"/>
              </a:rPr>
              <a:t>a</a:t>
            </a:r>
            <a:r>
              <a:rPr sz="1600" spc="-20" dirty="0">
                <a:latin typeface="Verdana"/>
                <a:cs typeface="Verdana"/>
              </a:rPr>
              <a:t>i</a:t>
            </a:r>
            <a:r>
              <a:rPr sz="1600" spc="-125" dirty="0">
                <a:latin typeface="Verdana"/>
                <a:cs typeface="Verdana"/>
              </a:rPr>
              <a:t>s</a:t>
            </a:r>
            <a:r>
              <a:rPr sz="1600" spc="50" dirty="0">
                <a:latin typeface="Verdana"/>
                <a:cs typeface="Verdana"/>
              </a:rPr>
              <a:t>o</a:t>
            </a:r>
            <a:r>
              <a:rPr sz="1600" spc="-20" dirty="0">
                <a:latin typeface="Verdana"/>
                <a:cs typeface="Verdana"/>
              </a:rPr>
              <a:t>n</a:t>
            </a:r>
            <a:r>
              <a:rPr sz="1600" spc="-135" dirty="0">
                <a:latin typeface="Verdana"/>
                <a:cs typeface="Verdana"/>
              </a:rPr>
              <a:t> </a:t>
            </a:r>
            <a:r>
              <a:rPr sz="1600" spc="-5" dirty="0">
                <a:latin typeface="Verdana"/>
                <a:cs typeface="Verdana"/>
              </a:rPr>
              <a:t>du  </a:t>
            </a:r>
            <a:r>
              <a:rPr sz="1600" spc="-70" dirty="0">
                <a:latin typeface="Verdana"/>
                <a:cs typeface="Verdana"/>
              </a:rPr>
              <a:t>s</a:t>
            </a:r>
            <a:r>
              <a:rPr sz="1600" spc="-85" dirty="0">
                <a:latin typeface="Verdana"/>
                <a:cs typeface="Verdana"/>
              </a:rPr>
              <a:t>e</a:t>
            </a:r>
            <a:r>
              <a:rPr sz="1600" spc="-100" dirty="0">
                <a:latin typeface="Verdana"/>
                <a:cs typeface="Verdana"/>
              </a:rPr>
              <a:t>x</a:t>
            </a:r>
            <a:r>
              <a:rPr sz="1600" spc="-30" dirty="0">
                <a:latin typeface="Verdana"/>
                <a:cs typeface="Verdana"/>
              </a:rPr>
              <a:t>e</a:t>
            </a:r>
            <a:r>
              <a:rPr sz="1600" spc="-55" dirty="0">
                <a:latin typeface="Verdana"/>
                <a:cs typeface="Verdana"/>
              </a:rPr>
              <a:t>/o</a:t>
            </a:r>
            <a:r>
              <a:rPr sz="1600" spc="-50" dirty="0">
                <a:latin typeface="Verdana"/>
                <a:cs typeface="Verdana"/>
              </a:rPr>
              <a:t>r</a:t>
            </a:r>
            <a:r>
              <a:rPr sz="1600" spc="-20" dirty="0">
                <a:latin typeface="Verdana"/>
                <a:cs typeface="Verdana"/>
              </a:rPr>
              <a:t>i</a:t>
            </a:r>
            <a:r>
              <a:rPr sz="1600" spc="-30" dirty="0">
                <a:latin typeface="Verdana"/>
                <a:cs typeface="Verdana"/>
              </a:rPr>
              <a:t>en</a:t>
            </a:r>
            <a:r>
              <a:rPr sz="1600" spc="-15" dirty="0">
                <a:latin typeface="Verdana"/>
                <a:cs typeface="Verdana"/>
              </a:rPr>
              <a:t>ta</a:t>
            </a:r>
            <a:r>
              <a:rPr sz="1600" spc="10" dirty="0">
                <a:latin typeface="Verdana"/>
                <a:cs typeface="Verdana"/>
              </a:rPr>
              <a:t>ti</a:t>
            </a:r>
            <a:r>
              <a:rPr sz="1600" spc="50" dirty="0">
                <a:latin typeface="Verdana"/>
                <a:cs typeface="Verdana"/>
              </a:rPr>
              <a:t>o</a:t>
            </a:r>
            <a:r>
              <a:rPr sz="1600" spc="-20" dirty="0">
                <a:latin typeface="Verdana"/>
                <a:cs typeface="Verdana"/>
              </a:rPr>
              <a:t>n</a:t>
            </a:r>
            <a:r>
              <a:rPr sz="1600" spc="-135" dirty="0">
                <a:latin typeface="Verdana"/>
                <a:cs typeface="Verdana"/>
              </a:rPr>
              <a:t> </a:t>
            </a:r>
            <a:r>
              <a:rPr sz="1600" spc="-70" dirty="0">
                <a:latin typeface="Verdana"/>
                <a:cs typeface="Verdana"/>
              </a:rPr>
              <a:t>s</a:t>
            </a:r>
            <a:r>
              <a:rPr sz="1600" spc="-85" dirty="0">
                <a:latin typeface="Verdana"/>
                <a:cs typeface="Verdana"/>
              </a:rPr>
              <a:t>e</a:t>
            </a:r>
            <a:r>
              <a:rPr sz="1600" spc="-100" dirty="0">
                <a:latin typeface="Verdana"/>
                <a:cs typeface="Verdana"/>
              </a:rPr>
              <a:t>x</a:t>
            </a:r>
            <a:r>
              <a:rPr sz="1600" spc="-55" dirty="0">
                <a:latin typeface="Verdana"/>
                <a:cs typeface="Verdana"/>
              </a:rPr>
              <a:t>u</a:t>
            </a:r>
            <a:r>
              <a:rPr sz="1600" spc="-30" dirty="0">
                <a:latin typeface="Verdana"/>
                <a:cs typeface="Verdana"/>
              </a:rPr>
              <a:t>e</a:t>
            </a:r>
            <a:r>
              <a:rPr sz="1600" spc="-20" dirty="0">
                <a:latin typeface="Verdana"/>
                <a:cs typeface="Verdana"/>
              </a:rPr>
              <a:t>ll</a:t>
            </a:r>
            <a:r>
              <a:rPr sz="1600" spc="-30" dirty="0">
                <a:latin typeface="Verdana"/>
                <a:cs typeface="Verdana"/>
              </a:rPr>
              <a:t>e</a:t>
            </a:r>
            <a:r>
              <a:rPr sz="1600" spc="-55" dirty="0">
                <a:latin typeface="Verdana"/>
                <a:cs typeface="Verdana"/>
              </a:rPr>
              <a:t>/o</a:t>
            </a:r>
            <a:r>
              <a:rPr sz="1600" spc="-50" dirty="0">
                <a:latin typeface="Verdana"/>
                <a:cs typeface="Verdana"/>
              </a:rPr>
              <a:t>r</a:t>
            </a:r>
            <a:r>
              <a:rPr sz="1600" spc="-20" dirty="0">
                <a:latin typeface="Verdana"/>
                <a:cs typeface="Verdana"/>
              </a:rPr>
              <a:t>i</a:t>
            </a:r>
            <a:r>
              <a:rPr sz="1600" spc="-114" dirty="0">
                <a:latin typeface="Verdana"/>
                <a:cs typeface="Verdana"/>
              </a:rPr>
              <a:t>g</a:t>
            </a:r>
            <a:r>
              <a:rPr sz="1600" spc="-20" dirty="0">
                <a:latin typeface="Verdana"/>
                <a:cs typeface="Verdana"/>
              </a:rPr>
              <a:t>i</a:t>
            </a:r>
            <a:r>
              <a:rPr sz="1600" spc="-30" dirty="0">
                <a:latin typeface="Verdana"/>
                <a:cs typeface="Verdana"/>
              </a:rPr>
              <a:t>ne</a:t>
            </a:r>
            <a:r>
              <a:rPr sz="1600" spc="-100" dirty="0">
                <a:latin typeface="Verdana"/>
                <a:cs typeface="Verdana"/>
              </a:rPr>
              <a:t>s/i</a:t>
            </a:r>
            <a:r>
              <a:rPr sz="1600" spc="50" dirty="0">
                <a:latin typeface="Verdana"/>
                <a:cs typeface="Verdana"/>
              </a:rPr>
              <a:t>d</a:t>
            </a:r>
            <a:r>
              <a:rPr sz="1600" spc="-30" dirty="0">
                <a:latin typeface="Verdana"/>
                <a:cs typeface="Verdana"/>
              </a:rPr>
              <a:t>en</a:t>
            </a:r>
            <a:r>
              <a:rPr sz="1600" spc="10" dirty="0">
                <a:latin typeface="Verdana"/>
                <a:cs typeface="Verdana"/>
              </a:rPr>
              <a:t>ti</a:t>
            </a:r>
            <a:r>
              <a:rPr sz="1600" spc="5" dirty="0">
                <a:latin typeface="Verdana"/>
                <a:cs typeface="Verdana"/>
              </a:rPr>
              <a:t>té</a:t>
            </a:r>
            <a:r>
              <a:rPr sz="1600" spc="-130" dirty="0">
                <a:latin typeface="Verdana"/>
                <a:cs typeface="Verdana"/>
              </a:rPr>
              <a:t> </a:t>
            </a:r>
            <a:r>
              <a:rPr sz="1600" spc="50" dirty="0">
                <a:latin typeface="Verdana"/>
                <a:cs typeface="Verdana"/>
              </a:rPr>
              <a:t>d</a:t>
            </a:r>
            <a:r>
              <a:rPr sz="1600" spc="-20" dirty="0">
                <a:latin typeface="Verdana"/>
                <a:cs typeface="Verdana"/>
              </a:rPr>
              <a:t>e  </a:t>
            </a:r>
            <a:r>
              <a:rPr sz="1600" spc="-35" dirty="0">
                <a:latin typeface="Verdana"/>
                <a:cs typeface="Verdana"/>
              </a:rPr>
              <a:t>genre/handicap </a:t>
            </a:r>
            <a:r>
              <a:rPr sz="1600" spc="-25" dirty="0">
                <a:latin typeface="Verdana"/>
                <a:cs typeface="Verdana"/>
              </a:rPr>
              <a:t>(circonstance </a:t>
            </a:r>
            <a:r>
              <a:rPr sz="1600" spc="-60" dirty="0">
                <a:latin typeface="Verdana"/>
                <a:cs typeface="Verdana"/>
              </a:rPr>
              <a:t>aggravante </a:t>
            </a:r>
            <a:r>
              <a:rPr sz="1600" spc="10" dirty="0">
                <a:latin typeface="Verdana"/>
                <a:cs typeface="Verdana"/>
              </a:rPr>
              <a:t>de </a:t>
            </a:r>
            <a:r>
              <a:rPr sz="1600" spc="-550" dirty="0">
                <a:latin typeface="Verdana"/>
                <a:cs typeface="Verdana"/>
              </a:rPr>
              <a:t> </a:t>
            </a:r>
            <a:r>
              <a:rPr sz="1600" spc="-10" dirty="0" err="1">
                <a:latin typeface="Verdana"/>
                <a:cs typeface="Verdana"/>
              </a:rPr>
              <a:t>l</a:t>
            </a:r>
            <a:r>
              <a:rPr sz="1600" spc="-5" dirty="0" err="1">
                <a:latin typeface="Verdana"/>
                <a:cs typeface="Verdana"/>
              </a:rPr>
              <a:t>’</a:t>
            </a:r>
            <a:r>
              <a:rPr sz="1600" spc="-15" dirty="0" err="1">
                <a:latin typeface="Verdana"/>
                <a:cs typeface="Verdana"/>
              </a:rPr>
              <a:t>i</a:t>
            </a:r>
            <a:r>
              <a:rPr sz="1600" spc="-35" dirty="0" err="1">
                <a:latin typeface="Verdana"/>
                <a:cs typeface="Verdana"/>
              </a:rPr>
              <a:t>n</a:t>
            </a:r>
            <a:r>
              <a:rPr sz="1600" spc="-65" dirty="0" err="1">
                <a:latin typeface="Verdana"/>
                <a:cs typeface="Verdana"/>
              </a:rPr>
              <a:t>j</a:t>
            </a:r>
            <a:r>
              <a:rPr sz="1600" spc="-120" dirty="0" err="1">
                <a:latin typeface="Verdana"/>
                <a:cs typeface="Verdana"/>
              </a:rPr>
              <a:t>u</a:t>
            </a:r>
            <a:r>
              <a:rPr sz="1600" spc="-50" dirty="0" err="1">
                <a:latin typeface="Verdana"/>
                <a:cs typeface="Verdana"/>
              </a:rPr>
              <a:t>r</a:t>
            </a:r>
            <a:r>
              <a:rPr sz="1600" spc="-25" dirty="0" err="1">
                <a:latin typeface="Verdana"/>
                <a:cs typeface="Verdana"/>
              </a:rPr>
              <a:t>e</a:t>
            </a:r>
            <a:r>
              <a:rPr sz="1600" spc="-135" dirty="0">
                <a:latin typeface="Verdana"/>
                <a:cs typeface="Verdana"/>
              </a:rPr>
              <a:t> </a:t>
            </a:r>
            <a:r>
              <a:rPr sz="1600" spc="45" dirty="0" err="1">
                <a:latin typeface="Verdana"/>
                <a:cs typeface="Verdana"/>
              </a:rPr>
              <a:t>p</a:t>
            </a:r>
            <a:r>
              <a:rPr sz="1600" spc="-50" dirty="0" err="1">
                <a:latin typeface="Verdana"/>
                <a:cs typeface="Verdana"/>
              </a:rPr>
              <a:t>r</a:t>
            </a:r>
            <a:r>
              <a:rPr sz="1600" spc="-35" dirty="0" err="1">
                <a:latin typeface="Verdana"/>
                <a:cs typeface="Verdana"/>
              </a:rPr>
              <a:t>i</a:t>
            </a:r>
            <a:r>
              <a:rPr sz="1600" spc="-80" dirty="0" err="1">
                <a:latin typeface="Verdana"/>
                <a:cs typeface="Verdana"/>
              </a:rPr>
              <a:t>v</a:t>
            </a:r>
            <a:r>
              <a:rPr sz="1600" spc="-35" dirty="0" err="1">
                <a:latin typeface="Verdana"/>
                <a:cs typeface="Verdana"/>
              </a:rPr>
              <a:t>é</a:t>
            </a:r>
            <a:r>
              <a:rPr sz="1600" spc="-25" dirty="0" err="1">
                <a:latin typeface="Verdana"/>
                <a:cs typeface="Verdana"/>
              </a:rPr>
              <a:t>e</a:t>
            </a:r>
            <a:r>
              <a:rPr lang="fr-FR" sz="1600" spc="-25" dirty="0">
                <a:latin typeface="Verdana"/>
                <a:cs typeface="Verdana"/>
              </a:rPr>
              <a:t>)</a:t>
            </a:r>
            <a:r>
              <a:rPr sz="1600" spc="-135" dirty="0">
                <a:latin typeface="Verdana"/>
                <a:cs typeface="Verdana"/>
              </a:rPr>
              <a:t> </a:t>
            </a:r>
            <a:r>
              <a:rPr sz="1600" spc="-350" dirty="0">
                <a:latin typeface="Verdana"/>
                <a:cs typeface="Verdana"/>
              </a:rPr>
              <a:t>=</a:t>
            </a:r>
            <a:r>
              <a:rPr sz="1600" spc="-125" dirty="0">
                <a:latin typeface="Verdana"/>
                <a:cs typeface="Verdana"/>
              </a:rPr>
              <a:t> </a:t>
            </a:r>
            <a:r>
              <a:rPr lang="fr-FR" sz="1600" spc="-125" dirty="0">
                <a:latin typeface="Verdana"/>
                <a:cs typeface="Verdana"/>
              </a:rPr>
              <a:t> </a:t>
            </a:r>
            <a:r>
              <a:rPr sz="1600" spc="-50" dirty="0" err="1">
                <a:latin typeface="Verdana"/>
                <a:cs typeface="Verdana"/>
              </a:rPr>
              <a:t>ame</a:t>
            </a:r>
            <a:r>
              <a:rPr sz="1600" spc="-30" dirty="0" err="1">
                <a:latin typeface="Verdana"/>
                <a:cs typeface="Verdana"/>
              </a:rPr>
              <a:t>n</a:t>
            </a:r>
            <a:r>
              <a:rPr sz="1600" spc="50" dirty="0" err="1">
                <a:latin typeface="Verdana"/>
                <a:cs typeface="Verdana"/>
              </a:rPr>
              <a:t>d</a:t>
            </a:r>
            <a:r>
              <a:rPr sz="1600" spc="-25" dirty="0" err="1">
                <a:latin typeface="Verdana"/>
                <a:cs typeface="Verdana"/>
              </a:rPr>
              <a:t>e</a:t>
            </a:r>
            <a:r>
              <a:rPr sz="1600" spc="-135" dirty="0">
                <a:latin typeface="Verdana"/>
                <a:cs typeface="Verdana"/>
              </a:rPr>
              <a:t> </a:t>
            </a:r>
            <a:r>
              <a:rPr sz="1600" spc="45" dirty="0">
                <a:latin typeface="Verdana"/>
                <a:cs typeface="Verdana"/>
              </a:rPr>
              <a:t>p</a:t>
            </a:r>
            <a:r>
              <a:rPr sz="1600" dirty="0">
                <a:latin typeface="Verdana"/>
                <a:cs typeface="Verdana"/>
              </a:rPr>
              <a:t>o</a:t>
            </a:r>
            <a:r>
              <a:rPr sz="1600" spc="-5" dirty="0">
                <a:latin typeface="Verdana"/>
                <a:cs typeface="Verdana"/>
              </a:rPr>
              <a:t>u</a:t>
            </a:r>
            <a:r>
              <a:rPr sz="1600" spc="-100" dirty="0">
                <a:latin typeface="Verdana"/>
                <a:cs typeface="Verdana"/>
              </a:rPr>
              <a:t>v</a:t>
            </a:r>
            <a:r>
              <a:rPr sz="1600" spc="-40" dirty="0">
                <a:latin typeface="Verdana"/>
                <a:cs typeface="Verdana"/>
              </a:rPr>
              <a:t>a</a:t>
            </a:r>
            <a:r>
              <a:rPr sz="1600" spc="-55" dirty="0">
                <a:latin typeface="Verdana"/>
                <a:cs typeface="Verdana"/>
              </a:rPr>
              <a:t>n</a:t>
            </a:r>
            <a:r>
              <a:rPr sz="1600" spc="40" dirty="0">
                <a:latin typeface="Verdana"/>
                <a:cs typeface="Verdana"/>
              </a:rPr>
              <a:t>t</a:t>
            </a:r>
            <a:r>
              <a:rPr sz="1600" spc="-125" dirty="0">
                <a:latin typeface="Verdana"/>
                <a:cs typeface="Verdana"/>
              </a:rPr>
              <a:t> </a:t>
            </a:r>
            <a:r>
              <a:rPr sz="1600" spc="-30" dirty="0">
                <a:latin typeface="Verdana"/>
                <a:cs typeface="Verdana"/>
              </a:rPr>
              <a:t>all</a:t>
            </a:r>
            <a:r>
              <a:rPr sz="1600" spc="-50" dirty="0">
                <a:latin typeface="Verdana"/>
                <a:cs typeface="Verdana"/>
              </a:rPr>
              <a:t>er</a:t>
            </a:r>
            <a:r>
              <a:rPr sz="1600" spc="-125" dirty="0">
                <a:latin typeface="Verdana"/>
                <a:cs typeface="Verdana"/>
              </a:rPr>
              <a:t> </a:t>
            </a:r>
            <a:r>
              <a:rPr sz="1600" spc="-65" dirty="0">
                <a:latin typeface="Verdana"/>
                <a:cs typeface="Verdana"/>
              </a:rPr>
              <a:t>j</a:t>
            </a:r>
            <a:r>
              <a:rPr sz="1600" spc="-120" dirty="0">
                <a:latin typeface="Verdana"/>
                <a:cs typeface="Verdana"/>
              </a:rPr>
              <a:t>u</a:t>
            </a:r>
            <a:r>
              <a:rPr sz="1600" spc="-125" dirty="0">
                <a:latin typeface="Verdana"/>
                <a:cs typeface="Verdana"/>
              </a:rPr>
              <a:t>s</a:t>
            </a:r>
            <a:r>
              <a:rPr sz="1600" spc="45" dirty="0">
                <a:latin typeface="Verdana"/>
                <a:cs typeface="Verdana"/>
              </a:rPr>
              <a:t>q</a:t>
            </a:r>
            <a:r>
              <a:rPr sz="1600" spc="-55" dirty="0">
                <a:latin typeface="Verdana"/>
                <a:cs typeface="Verdana"/>
              </a:rPr>
              <a:t>u</a:t>
            </a:r>
            <a:r>
              <a:rPr sz="1600" spc="5" dirty="0">
                <a:latin typeface="Verdana"/>
                <a:cs typeface="Verdana"/>
              </a:rPr>
              <a:t>’</a:t>
            </a:r>
            <a:r>
              <a:rPr sz="1600" spc="-50" dirty="0">
                <a:latin typeface="Verdana"/>
                <a:cs typeface="Verdana"/>
              </a:rPr>
              <a:t>à  </a:t>
            </a:r>
            <a:r>
              <a:rPr sz="1600" spc="-175" dirty="0">
                <a:latin typeface="Verdana"/>
                <a:cs typeface="Verdana"/>
              </a:rPr>
              <a:t>1</a:t>
            </a:r>
            <a:r>
              <a:rPr sz="1600" spc="-170" dirty="0">
                <a:latin typeface="Verdana"/>
                <a:cs typeface="Verdana"/>
              </a:rPr>
              <a:t>5</a:t>
            </a:r>
            <a:r>
              <a:rPr sz="1600" spc="-60" dirty="0">
                <a:latin typeface="Verdana"/>
                <a:cs typeface="Verdana"/>
              </a:rPr>
              <a:t>00</a:t>
            </a:r>
            <a:r>
              <a:rPr sz="1600" spc="-125" dirty="0">
                <a:latin typeface="Verdana"/>
                <a:cs typeface="Verdana"/>
              </a:rPr>
              <a:t> </a:t>
            </a:r>
            <a:r>
              <a:rPr sz="1600" spc="-30" dirty="0">
                <a:latin typeface="Verdana"/>
                <a:cs typeface="Verdana"/>
              </a:rPr>
              <a:t>e</a:t>
            </a:r>
            <a:r>
              <a:rPr sz="1600" spc="-55" dirty="0">
                <a:latin typeface="Verdana"/>
                <a:cs typeface="Verdana"/>
              </a:rPr>
              <a:t>u</a:t>
            </a:r>
            <a:r>
              <a:rPr sz="1600" spc="-50" dirty="0">
                <a:latin typeface="Verdana"/>
                <a:cs typeface="Verdana"/>
              </a:rPr>
              <a:t>r</a:t>
            </a:r>
            <a:r>
              <a:rPr sz="1600" spc="50" dirty="0">
                <a:latin typeface="Verdana"/>
                <a:cs typeface="Verdana"/>
              </a:rPr>
              <a:t>o</a:t>
            </a:r>
            <a:r>
              <a:rPr sz="1600" spc="-125" dirty="0">
                <a:latin typeface="Verdana"/>
                <a:cs typeface="Verdana"/>
              </a:rPr>
              <a:t>s</a:t>
            </a:r>
            <a:r>
              <a:rPr lang="fr-FR" sz="1600" spc="-125" dirty="0">
                <a:latin typeface="Verdana"/>
                <a:cs typeface="Verdana"/>
              </a:rPr>
              <a:t>.</a:t>
            </a:r>
            <a:endParaRPr sz="1600" dirty="0">
              <a:latin typeface="Tahoma"/>
              <a:cs typeface="Tahoma"/>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880364" y="2196101"/>
            <a:ext cx="3351687" cy="1621879"/>
          </a:xfrm>
          <a:prstGeom prst="rect">
            <a:avLst/>
          </a:prstGeom>
        </p:spPr>
      </p:pic>
      <p:sp>
        <p:nvSpPr>
          <p:cNvPr id="6" name="object 6"/>
          <p:cNvSpPr txBox="1"/>
          <p:nvPr/>
        </p:nvSpPr>
        <p:spPr>
          <a:xfrm>
            <a:off x="2246519" y="2372706"/>
            <a:ext cx="2619375" cy="1244600"/>
          </a:xfrm>
          <a:prstGeom prst="rect">
            <a:avLst/>
          </a:prstGeom>
        </p:spPr>
        <p:txBody>
          <a:bodyPr vert="horz" wrap="square" lIns="0" tIns="12700" rIns="0" bIns="0" rtlCol="0">
            <a:spAutoFit/>
          </a:bodyPr>
          <a:lstStyle/>
          <a:p>
            <a:pPr marL="12700" marR="5080">
              <a:spcBef>
                <a:spcPts val="100"/>
              </a:spcBef>
            </a:pPr>
            <a:r>
              <a:rPr sz="1600" spc="-35" dirty="0">
                <a:latin typeface="Verdana"/>
                <a:cs typeface="Verdana"/>
              </a:rPr>
              <a:t>U</a:t>
            </a:r>
            <a:r>
              <a:rPr sz="1600" spc="-25" dirty="0">
                <a:latin typeface="Verdana"/>
                <a:cs typeface="Verdana"/>
              </a:rPr>
              <a:t>ne</a:t>
            </a:r>
            <a:r>
              <a:rPr sz="1600" spc="-135" dirty="0">
                <a:latin typeface="Verdana"/>
                <a:cs typeface="Verdana"/>
              </a:rPr>
              <a:t> </a:t>
            </a:r>
            <a:r>
              <a:rPr sz="1600" spc="-30" dirty="0">
                <a:latin typeface="Verdana"/>
                <a:cs typeface="Verdana"/>
              </a:rPr>
              <a:t>é</a:t>
            </a:r>
            <a:r>
              <a:rPr sz="1600" spc="-20" dirty="0">
                <a:latin typeface="Verdana"/>
                <a:cs typeface="Verdana"/>
              </a:rPr>
              <a:t>l</a:t>
            </a:r>
            <a:r>
              <a:rPr sz="1600" spc="-30" dirty="0">
                <a:latin typeface="Verdana"/>
                <a:cs typeface="Verdana"/>
              </a:rPr>
              <a:t>è</a:t>
            </a:r>
            <a:r>
              <a:rPr sz="1600" spc="-80" dirty="0">
                <a:latin typeface="Verdana"/>
                <a:cs typeface="Verdana"/>
              </a:rPr>
              <a:t>v</a:t>
            </a:r>
            <a:r>
              <a:rPr sz="1600" spc="-60" dirty="0">
                <a:latin typeface="Verdana"/>
                <a:cs typeface="Verdana"/>
              </a:rPr>
              <a:t>e</a:t>
            </a:r>
            <a:r>
              <a:rPr sz="1600" spc="-130" dirty="0">
                <a:latin typeface="Verdana"/>
                <a:cs typeface="Verdana"/>
              </a:rPr>
              <a:t> </a:t>
            </a:r>
            <a:r>
              <a:rPr sz="1600" spc="-100" dirty="0">
                <a:latin typeface="Verdana"/>
                <a:cs typeface="Verdana"/>
              </a:rPr>
              <a:t>r</a:t>
            </a:r>
            <a:r>
              <a:rPr sz="1600" spc="-30" dirty="0">
                <a:latin typeface="Verdana"/>
                <a:cs typeface="Verdana"/>
              </a:rPr>
              <a:t>e</a:t>
            </a:r>
            <a:r>
              <a:rPr sz="1600" spc="25" dirty="0">
                <a:latin typeface="Verdana"/>
                <a:cs typeface="Verdana"/>
              </a:rPr>
              <a:t>ç</a:t>
            </a:r>
            <a:r>
              <a:rPr sz="1600" spc="50" dirty="0">
                <a:latin typeface="Verdana"/>
                <a:cs typeface="Verdana"/>
              </a:rPr>
              <a:t>o</a:t>
            </a:r>
            <a:r>
              <a:rPr sz="1600" spc="-20" dirty="0">
                <a:latin typeface="Verdana"/>
                <a:cs typeface="Verdana"/>
              </a:rPr>
              <a:t>i</a:t>
            </a:r>
            <a:r>
              <a:rPr sz="1600" spc="40" dirty="0">
                <a:latin typeface="Verdana"/>
                <a:cs typeface="Verdana"/>
              </a:rPr>
              <a:t>t</a:t>
            </a:r>
            <a:r>
              <a:rPr sz="1600" spc="-125" dirty="0">
                <a:latin typeface="Verdana"/>
                <a:cs typeface="Verdana"/>
              </a:rPr>
              <a:t> </a:t>
            </a:r>
            <a:r>
              <a:rPr sz="1600" spc="-55" dirty="0">
                <a:latin typeface="Verdana"/>
                <a:cs typeface="Verdana"/>
              </a:rPr>
              <a:t>u</a:t>
            </a:r>
            <a:r>
              <a:rPr sz="1600" spc="-20" dirty="0">
                <a:latin typeface="Verdana"/>
                <a:cs typeface="Verdana"/>
              </a:rPr>
              <a:t>n</a:t>
            </a:r>
            <a:r>
              <a:rPr sz="1600" spc="-120" dirty="0">
                <a:latin typeface="Verdana"/>
                <a:cs typeface="Verdana"/>
              </a:rPr>
              <a:t> </a:t>
            </a:r>
            <a:r>
              <a:rPr sz="1600" spc="50" dirty="0">
                <a:latin typeface="Verdana"/>
                <a:cs typeface="Verdana"/>
              </a:rPr>
              <a:t>o</a:t>
            </a:r>
            <a:r>
              <a:rPr sz="1600" spc="-50" dirty="0">
                <a:latin typeface="Verdana"/>
                <a:cs typeface="Verdana"/>
              </a:rPr>
              <a:t>u</a:t>
            </a:r>
            <a:r>
              <a:rPr sz="1600" spc="-130" dirty="0">
                <a:latin typeface="Verdana"/>
                <a:cs typeface="Verdana"/>
              </a:rPr>
              <a:t> </a:t>
            </a:r>
            <a:r>
              <a:rPr sz="1600" spc="50" dirty="0">
                <a:latin typeface="Verdana"/>
                <a:cs typeface="Verdana"/>
              </a:rPr>
              <a:t>d</a:t>
            </a:r>
            <a:r>
              <a:rPr sz="1600" spc="-30" dirty="0">
                <a:latin typeface="Verdana"/>
                <a:cs typeface="Verdana"/>
              </a:rPr>
              <a:t>e</a:t>
            </a:r>
            <a:r>
              <a:rPr sz="1600" spc="-100" dirty="0">
                <a:latin typeface="Verdana"/>
                <a:cs typeface="Verdana"/>
              </a:rPr>
              <a:t>s  </a:t>
            </a:r>
            <a:r>
              <a:rPr sz="1600" spc="-45" dirty="0">
                <a:latin typeface="Verdana"/>
                <a:cs typeface="Verdana"/>
              </a:rPr>
              <a:t>SM</a:t>
            </a:r>
            <a:r>
              <a:rPr sz="1600" spc="-155" dirty="0">
                <a:latin typeface="Verdana"/>
                <a:cs typeface="Verdana"/>
              </a:rPr>
              <a:t>S</a:t>
            </a:r>
            <a:r>
              <a:rPr sz="1600" spc="-130" dirty="0">
                <a:latin typeface="Verdana"/>
                <a:cs typeface="Verdana"/>
              </a:rPr>
              <a:t> </a:t>
            </a:r>
            <a:r>
              <a:rPr sz="1600" spc="-65" dirty="0">
                <a:latin typeface="Verdana"/>
                <a:cs typeface="Verdana"/>
              </a:rPr>
              <a:t>a</a:t>
            </a:r>
            <a:r>
              <a:rPr sz="1600" spc="-15" dirty="0">
                <a:latin typeface="Verdana"/>
                <a:cs typeface="Verdana"/>
              </a:rPr>
              <a:t>n</a:t>
            </a:r>
            <a:r>
              <a:rPr sz="1600" spc="50" dirty="0">
                <a:latin typeface="Verdana"/>
                <a:cs typeface="Verdana"/>
              </a:rPr>
              <a:t>o</a:t>
            </a:r>
            <a:r>
              <a:rPr sz="1600" spc="-30" dirty="0">
                <a:latin typeface="Verdana"/>
                <a:cs typeface="Verdana"/>
              </a:rPr>
              <a:t>n</a:t>
            </a:r>
            <a:r>
              <a:rPr sz="1600" spc="-65" dirty="0">
                <a:latin typeface="Verdana"/>
                <a:cs typeface="Verdana"/>
              </a:rPr>
              <a:t>ym</a:t>
            </a:r>
            <a:r>
              <a:rPr sz="1600" spc="-30" dirty="0">
                <a:latin typeface="Verdana"/>
                <a:cs typeface="Verdana"/>
              </a:rPr>
              <a:t>e</a:t>
            </a:r>
            <a:r>
              <a:rPr sz="1600" spc="-125" dirty="0">
                <a:latin typeface="Verdana"/>
                <a:cs typeface="Verdana"/>
              </a:rPr>
              <a:t>s </a:t>
            </a:r>
            <a:r>
              <a:rPr sz="1600" spc="25" dirty="0">
                <a:latin typeface="Verdana"/>
                <a:cs typeface="Verdana"/>
              </a:rPr>
              <a:t>c</a:t>
            </a:r>
            <a:r>
              <a:rPr sz="1600" spc="50" dirty="0">
                <a:latin typeface="Verdana"/>
                <a:cs typeface="Verdana"/>
              </a:rPr>
              <a:t>o</a:t>
            </a:r>
            <a:r>
              <a:rPr sz="1600" spc="-30" dirty="0">
                <a:latin typeface="Verdana"/>
                <a:cs typeface="Verdana"/>
              </a:rPr>
              <a:t>n</a:t>
            </a:r>
            <a:r>
              <a:rPr sz="1600" spc="15" dirty="0">
                <a:latin typeface="Verdana"/>
                <a:cs typeface="Verdana"/>
              </a:rPr>
              <a:t>t</a:t>
            </a:r>
            <a:r>
              <a:rPr sz="1600" spc="-30" dirty="0">
                <a:latin typeface="Verdana"/>
                <a:cs typeface="Verdana"/>
              </a:rPr>
              <a:t>en</a:t>
            </a:r>
            <a:r>
              <a:rPr sz="1600" spc="-65" dirty="0">
                <a:latin typeface="Verdana"/>
                <a:cs typeface="Verdana"/>
              </a:rPr>
              <a:t>a</a:t>
            </a:r>
            <a:r>
              <a:rPr sz="1600" spc="-30" dirty="0">
                <a:latin typeface="Verdana"/>
                <a:cs typeface="Verdana"/>
              </a:rPr>
              <a:t>n</a:t>
            </a:r>
            <a:r>
              <a:rPr sz="1600" spc="35" dirty="0">
                <a:latin typeface="Verdana"/>
                <a:cs typeface="Verdana"/>
              </a:rPr>
              <a:t>t  </a:t>
            </a:r>
            <a:r>
              <a:rPr sz="1600" spc="-40" dirty="0">
                <a:latin typeface="Verdana"/>
                <a:cs typeface="Verdana"/>
              </a:rPr>
              <a:t>de</a:t>
            </a:r>
            <a:r>
              <a:rPr sz="1600" spc="-30" dirty="0">
                <a:latin typeface="Verdana"/>
                <a:cs typeface="Verdana"/>
              </a:rPr>
              <a:t>s</a:t>
            </a:r>
            <a:r>
              <a:rPr sz="1600" spc="-125" dirty="0">
                <a:latin typeface="Verdana"/>
                <a:cs typeface="Verdana"/>
              </a:rPr>
              <a:t> </a:t>
            </a:r>
            <a:r>
              <a:rPr sz="1600" spc="-20" dirty="0">
                <a:latin typeface="Verdana"/>
                <a:cs typeface="Verdana"/>
              </a:rPr>
              <a:t>i</a:t>
            </a:r>
            <a:r>
              <a:rPr sz="1600" spc="-30" dirty="0">
                <a:latin typeface="Verdana"/>
                <a:cs typeface="Verdana"/>
              </a:rPr>
              <a:t>n</a:t>
            </a:r>
            <a:r>
              <a:rPr sz="1600" spc="-125" dirty="0">
                <a:latin typeface="Verdana"/>
                <a:cs typeface="Verdana"/>
              </a:rPr>
              <a:t>s</a:t>
            </a:r>
            <a:r>
              <a:rPr sz="1600" spc="-50" dirty="0">
                <a:latin typeface="Verdana"/>
                <a:cs typeface="Verdana"/>
              </a:rPr>
              <a:t>u</a:t>
            </a:r>
            <a:r>
              <a:rPr sz="1600" spc="-20" dirty="0">
                <a:latin typeface="Verdana"/>
                <a:cs typeface="Verdana"/>
              </a:rPr>
              <a:t>l</a:t>
            </a:r>
            <a:r>
              <a:rPr sz="1600" spc="15" dirty="0">
                <a:latin typeface="Verdana"/>
                <a:cs typeface="Verdana"/>
              </a:rPr>
              <a:t>t</a:t>
            </a:r>
            <a:r>
              <a:rPr sz="1600" spc="-85" dirty="0">
                <a:latin typeface="Verdana"/>
                <a:cs typeface="Verdana"/>
              </a:rPr>
              <a:t>e</a:t>
            </a:r>
            <a:r>
              <a:rPr sz="1600" spc="-70" dirty="0">
                <a:latin typeface="Verdana"/>
                <a:cs typeface="Verdana"/>
              </a:rPr>
              <a:t>s</a:t>
            </a:r>
            <a:r>
              <a:rPr sz="1600" spc="-125" dirty="0">
                <a:latin typeface="Verdana"/>
                <a:cs typeface="Verdana"/>
              </a:rPr>
              <a:t> </a:t>
            </a:r>
            <a:r>
              <a:rPr sz="1600" spc="-15" dirty="0">
                <a:latin typeface="Verdana"/>
                <a:cs typeface="Verdana"/>
              </a:rPr>
              <a:t>h</a:t>
            </a:r>
            <a:r>
              <a:rPr sz="1600" spc="50" dirty="0">
                <a:latin typeface="Verdana"/>
                <a:cs typeface="Verdana"/>
              </a:rPr>
              <a:t>o</a:t>
            </a:r>
            <a:r>
              <a:rPr sz="1600" spc="-45" dirty="0">
                <a:latin typeface="Verdana"/>
                <a:cs typeface="Verdana"/>
              </a:rPr>
              <a:t>m</a:t>
            </a:r>
            <a:r>
              <a:rPr sz="1600" spc="50" dirty="0">
                <a:latin typeface="Verdana"/>
                <a:cs typeface="Verdana"/>
              </a:rPr>
              <a:t>o</a:t>
            </a:r>
            <a:r>
              <a:rPr sz="1600" spc="45" dirty="0">
                <a:latin typeface="Verdana"/>
                <a:cs typeface="Verdana"/>
              </a:rPr>
              <a:t>p</a:t>
            </a:r>
            <a:r>
              <a:rPr sz="1600" spc="-30" dirty="0">
                <a:latin typeface="Verdana"/>
                <a:cs typeface="Verdana"/>
              </a:rPr>
              <a:t>h</a:t>
            </a:r>
            <a:r>
              <a:rPr sz="1600" spc="50" dirty="0">
                <a:latin typeface="Verdana"/>
                <a:cs typeface="Verdana"/>
              </a:rPr>
              <a:t>o</a:t>
            </a:r>
            <a:r>
              <a:rPr sz="1600" spc="65" dirty="0">
                <a:latin typeface="Verdana"/>
                <a:cs typeface="Verdana"/>
              </a:rPr>
              <a:t>b</a:t>
            </a:r>
            <a:r>
              <a:rPr sz="1600" spc="-70" dirty="0">
                <a:latin typeface="Verdana"/>
                <a:cs typeface="Verdana"/>
              </a:rPr>
              <a:t>es  </a:t>
            </a:r>
            <a:r>
              <a:rPr sz="1600" spc="-120" dirty="0">
                <a:latin typeface="Verdana"/>
                <a:cs typeface="Verdana"/>
              </a:rPr>
              <a:t>(</a:t>
            </a:r>
            <a:r>
              <a:rPr sz="1600" spc="-145" dirty="0">
                <a:latin typeface="Verdana"/>
                <a:cs typeface="Verdana"/>
              </a:rPr>
              <a:t>n</a:t>
            </a:r>
            <a:r>
              <a:rPr sz="1600" spc="50" dirty="0">
                <a:latin typeface="Verdana"/>
                <a:cs typeface="Verdana"/>
              </a:rPr>
              <a:t>o</a:t>
            </a:r>
            <a:r>
              <a:rPr sz="1600" spc="-20" dirty="0">
                <a:latin typeface="Verdana"/>
                <a:cs typeface="Verdana"/>
              </a:rPr>
              <a:t>n</a:t>
            </a:r>
            <a:r>
              <a:rPr sz="1600" spc="-135" dirty="0">
                <a:latin typeface="Verdana"/>
                <a:cs typeface="Verdana"/>
              </a:rPr>
              <a:t> </a:t>
            </a:r>
            <a:r>
              <a:rPr sz="1600" spc="50" dirty="0">
                <a:latin typeface="Verdana"/>
                <a:cs typeface="Verdana"/>
              </a:rPr>
              <a:t>d</a:t>
            </a:r>
            <a:r>
              <a:rPr sz="1600" spc="-20" dirty="0">
                <a:latin typeface="Verdana"/>
                <a:cs typeface="Verdana"/>
              </a:rPr>
              <a:t>i</a:t>
            </a:r>
            <a:r>
              <a:rPr sz="1600" spc="80" dirty="0">
                <a:latin typeface="Verdana"/>
                <a:cs typeface="Verdana"/>
              </a:rPr>
              <a:t>f</a:t>
            </a:r>
            <a:r>
              <a:rPr sz="1600" spc="55" dirty="0">
                <a:latin typeface="Verdana"/>
                <a:cs typeface="Verdana"/>
              </a:rPr>
              <a:t>f</a:t>
            </a:r>
            <a:r>
              <a:rPr sz="1600" spc="-55" dirty="0">
                <a:latin typeface="Verdana"/>
                <a:cs typeface="Verdana"/>
              </a:rPr>
              <a:t>u</a:t>
            </a:r>
            <a:r>
              <a:rPr sz="1600" spc="-135" dirty="0">
                <a:latin typeface="Verdana"/>
                <a:cs typeface="Verdana"/>
              </a:rPr>
              <a:t>s</a:t>
            </a:r>
            <a:r>
              <a:rPr sz="1600" spc="-30" dirty="0">
                <a:latin typeface="Verdana"/>
                <a:cs typeface="Verdana"/>
              </a:rPr>
              <a:t>ée</a:t>
            </a:r>
            <a:r>
              <a:rPr sz="1600" spc="-125" dirty="0">
                <a:latin typeface="Verdana"/>
                <a:cs typeface="Verdana"/>
              </a:rPr>
              <a:t>s s</a:t>
            </a:r>
            <a:r>
              <a:rPr sz="1600" spc="-55" dirty="0">
                <a:latin typeface="Verdana"/>
                <a:cs typeface="Verdana"/>
              </a:rPr>
              <a:t>u</a:t>
            </a:r>
            <a:r>
              <a:rPr sz="1600" spc="-50" dirty="0">
                <a:latin typeface="Verdana"/>
                <a:cs typeface="Verdana"/>
              </a:rPr>
              <a:t>r</a:t>
            </a:r>
            <a:r>
              <a:rPr sz="1600" spc="-125" dirty="0">
                <a:latin typeface="Verdana"/>
                <a:cs typeface="Verdana"/>
              </a:rPr>
              <a:t> </a:t>
            </a:r>
            <a:r>
              <a:rPr sz="1600" spc="-20" dirty="0">
                <a:latin typeface="Verdana"/>
                <a:cs typeface="Verdana"/>
              </a:rPr>
              <a:t>l</a:t>
            </a:r>
            <a:r>
              <a:rPr sz="1600" spc="-30" dirty="0">
                <a:latin typeface="Verdana"/>
                <a:cs typeface="Verdana"/>
              </a:rPr>
              <a:t>e</a:t>
            </a:r>
            <a:r>
              <a:rPr sz="1600" spc="-100" dirty="0">
                <a:latin typeface="Verdana"/>
                <a:cs typeface="Verdana"/>
              </a:rPr>
              <a:t>s  </a:t>
            </a:r>
            <a:r>
              <a:rPr sz="1600" spc="-80" dirty="0">
                <a:latin typeface="Verdana"/>
                <a:cs typeface="Verdana"/>
              </a:rPr>
              <a:t>r</a:t>
            </a:r>
            <a:r>
              <a:rPr sz="1600" spc="-50" dirty="0">
                <a:latin typeface="Verdana"/>
                <a:cs typeface="Verdana"/>
              </a:rPr>
              <a:t>é</a:t>
            </a:r>
            <a:r>
              <a:rPr sz="1600" spc="-135" dirty="0">
                <a:latin typeface="Verdana"/>
                <a:cs typeface="Verdana"/>
              </a:rPr>
              <a:t>s</a:t>
            </a:r>
            <a:r>
              <a:rPr sz="1600" spc="-30" dirty="0">
                <a:latin typeface="Verdana"/>
                <a:cs typeface="Verdana"/>
              </a:rPr>
              <a:t>e</a:t>
            </a:r>
            <a:r>
              <a:rPr sz="1600" spc="-65" dirty="0">
                <a:latin typeface="Verdana"/>
                <a:cs typeface="Verdana"/>
              </a:rPr>
              <a:t>a</a:t>
            </a:r>
            <a:r>
              <a:rPr sz="1600" spc="-70" dirty="0">
                <a:latin typeface="Verdana"/>
                <a:cs typeface="Verdana"/>
              </a:rPr>
              <a:t>u</a:t>
            </a:r>
            <a:r>
              <a:rPr sz="1600" spc="-100" dirty="0">
                <a:latin typeface="Verdana"/>
                <a:cs typeface="Verdana"/>
              </a:rPr>
              <a:t>x</a:t>
            </a:r>
            <a:r>
              <a:rPr sz="1600" spc="-125" dirty="0">
                <a:latin typeface="Verdana"/>
                <a:cs typeface="Verdana"/>
              </a:rPr>
              <a:t> </a:t>
            </a:r>
            <a:r>
              <a:rPr sz="1600" spc="-135" dirty="0">
                <a:latin typeface="Verdana"/>
                <a:cs typeface="Verdana"/>
              </a:rPr>
              <a:t>s</a:t>
            </a:r>
            <a:r>
              <a:rPr sz="1600" spc="60" dirty="0">
                <a:latin typeface="Verdana"/>
                <a:cs typeface="Verdana"/>
              </a:rPr>
              <a:t>oc</a:t>
            </a:r>
            <a:r>
              <a:rPr sz="1600" spc="-20" dirty="0">
                <a:latin typeface="Verdana"/>
                <a:cs typeface="Verdana"/>
              </a:rPr>
              <a:t>i</a:t>
            </a:r>
            <a:r>
              <a:rPr sz="1600" spc="-65" dirty="0">
                <a:latin typeface="Verdana"/>
                <a:cs typeface="Verdana"/>
              </a:rPr>
              <a:t>a</a:t>
            </a:r>
            <a:r>
              <a:rPr sz="1600" spc="-70" dirty="0">
                <a:latin typeface="Verdana"/>
                <a:cs typeface="Verdana"/>
              </a:rPr>
              <a:t>u</a:t>
            </a:r>
            <a:r>
              <a:rPr sz="1600" spc="-114" dirty="0">
                <a:latin typeface="Verdana"/>
                <a:cs typeface="Verdana"/>
              </a:rPr>
              <a:t>x</a:t>
            </a:r>
            <a:r>
              <a:rPr sz="1600" spc="-215" dirty="0">
                <a:latin typeface="Verdana"/>
                <a:cs typeface="Verdana"/>
              </a:rPr>
              <a:t>)</a:t>
            </a:r>
            <a:endParaRPr sz="1600" dirty="0">
              <a:latin typeface="Verdana"/>
              <a:cs typeface="Verdana"/>
            </a:endParaRPr>
          </a:p>
        </p:txBody>
      </p:sp>
      <p:sp>
        <p:nvSpPr>
          <p:cNvPr id="10" name="object 7"/>
          <p:cNvSpPr txBox="1"/>
          <p:nvPr/>
        </p:nvSpPr>
        <p:spPr>
          <a:xfrm>
            <a:off x="1892268" y="3980607"/>
            <a:ext cx="6679565" cy="269240"/>
          </a:xfrm>
          <a:prstGeom prst="rect">
            <a:avLst/>
          </a:prstGeom>
        </p:spPr>
        <p:txBody>
          <a:bodyPr vert="horz" wrap="square" lIns="0" tIns="12700" rIns="0" bIns="0" rtlCol="0">
            <a:spAutoFit/>
          </a:bodyPr>
          <a:lstStyle/>
          <a:p>
            <a:pPr marL="12700">
              <a:spcBef>
                <a:spcPts val="100"/>
              </a:spcBef>
            </a:pPr>
            <a:r>
              <a:rPr sz="1600" b="1" spc="-35" dirty="0">
                <a:solidFill>
                  <a:srgbClr val="E30169"/>
                </a:solidFill>
                <a:latin typeface="Tahoma"/>
                <a:cs typeface="Tahoma"/>
              </a:rPr>
              <a:t>Le </a:t>
            </a:r>
            <a:r>
              <a:rPr sz="1600" b="1" spc="-25" dirty="0">
                <a:solidFill>
                  <a:srgbClr val="E30169"/>
                </a:solidFill>
                <a:latin typeface="Tahoma"/>
                <a:cs typeface="Tahoma"/>
              </a:rPr>
              <a:t>phénomène</a:t>
            </a:r>
            <a:r>
              <a:rPr sz="1600" b="1" spc="-30" dirty="0">
                <a:solidFill>
                  <a:srgbClr val="E30169"/>
                </a:solidFill>
                <a:latin typeface="Tahoma"/>
                <a:cs typeface="Tahoma"/>
              </a:rPr>
              <a:t> </a:t>
            </a:r>
            <a:r>
              <a:rPr sz="1600" b="1" spc="5" dirty="0">
                <a:solidFill>
                  <a:srgbClr val="E30169"/>
                </a:solidFill>
                <a:latin typeface="Tahoma"/>
                <a:cs typeface="Tahoma"/>
              </a:rPr>
              <a:t>de</a:t>
            </a:r>
            <a:r>
              <a:rPr sz="1600" b="1" spc="-30" dirty="0">
                <a:solidFill>
                  <a:srgbClr val="E30169"/>
                </a:solidFill>
                <a:latin typeface="Tahoma"/>
                <a:cs typeface="Tahoma"/>
              </a:rPr>
              <a:t> </a:t>
            </a:r>
            <a:r>
              <a:rPr sz="1600" b="1" spc="-40" dirty="0">
                <a:solidFill>
                  <a:srgbClr val="E30169"/>
                </a:solidFill>
                <a:latin typeface="Tahoma"/>
                <a:cs typeface="Tahoma"/>
              </a:rPr>
              <a:t>groupe</a:t>
            </a:r>
            <a:r>
              <a:rPr sz="1600" b="1" spc="-35" dirty="0">
                <a:solidFill>
                  <a:srgbClr val="E30169"/>
                </a:solidFill>
                <a:latin typeface="Tahoma"/>
                <a:cs typeface="Tahoma"/>
              </a:rPr>
              <a:t> </a:t>
            </a:r>
            <a:r>
              <a:rPr sz="1600" b="1" spc="-5" dirty="0">
                <a:solidFill>
                  <a:srgbClr val="E30169"/>
                </a:solidFill>
                <a:latin typeface="Tahoma"/>
                <a:cs typeface="Tahoma"/>
              </a:rPr>
              <a:t>et</a:t>
            </a:r>
            <a:r>
              <a:rPr sz="1600" b="1" spc="-25" dirty="0">
                <a:solidFill>
                  <a:srgbClr val="E30169"/>
                </a:solidFill>
                <a:latin typeface="Tahoma"/>
                <a:cs typeface="Tahoma"/>
              </a:rPr>
              <a:t> </a:t>
            </a:r>
            <a:r>
              <a:rPr sz="1600" b="1" spc="-50" dirty="0">
                <a:solidFill>
                  <a:srgbClr val="E30169"/>
                </a:solidFill>
                <a:latin typeface="Tahoma"/>
                <a:cs typeface="Tahoma"/>
              </a:rPr>
              <a:t>la</a:t>
            </a:r>
            <a:r>
              <a:rPr sz="1600" b="1" spc="-35" dirty="0">
                <a:solidFill>
                  <a:srgbClr val="E30169"/>
                </a:solidFill>
                <a:latin typeface="Tahoma"/>
                <a:cs typeface="Tahoma"/>
              </a:rPr>
              <a:t> </a:t>
            </a:r>
            <a:r>
              <a:rPr sz="1600" b="1" spc="-20" dirty="0">
                <a:solidFill>
                  <a:srgbClr val="E30169"/>
                </a:solidFill>
                <a:latin typeface="Tahoma"/>
                <a:cs typeface="Tahoma"/>
              </a:rPr>
              <a:t>loi</a:t>
            </a:r>
            <a:r>
              <a:rPr sz="1600" b="1" spc="-30" dirty="0">
                <a:solidFill>
                  <a:srgbClr val="E30169"/>
                </a:solidFill>
                <a:latin typeface="Tahoma"/>
                <a:cs typeface="Tahoma"/>
              </a:rPr>
              <a:t> </a:t>
            </a:r>
            <a:r>
              <a:rPr sz="1600" b="1" spc="-15" dirty="0">
                <a:solidFill>
                  <a:srgbClr val="E30169"/>
                </a:solidFill>
                <a:latin typeface="Tahoma"/>
                <a:cs typeface="Tahoma"/>
              </a:rPr>
              <a:t>du</a:t>
            </a:r>
            <a:r>
              <a:rPr sz="1600" b="1" spc="-30" dirty="0">
                <a:solidFill>
                  <a:srgbClr val="E30169"/>
                </a:solidFill>
                <a:latin typeface="Tahoma"/>
                <a:cs typeface="Tahoma"/>
              </a:rPr>
              <a:t> </a:t>
            </a:r>
            <a:r>
              <a:rPr sz="1600" b="1" spc="-60" dirty="0">
                <a:solidFill>
                  <a:srgbClr val="E30169"/>
                </a:solidFill>
                <a:latin typeface="Tahoma"/>
                <a:cs typeface="Tahoma"/>
              </a:rPr>
              <a:t>3</a:t>
            </a:r>
            <a:r>
              <a:rPr sz="1600" b="1" spc="-25" dirty="0">
                <a:solidFill>
                  <a:srgbClr val="E30169"/>
                </a:solidFill>
                <a:latin typeface="Tahoma"/>
                <a:cs typeface="Tahoma"/>
              </a:rPr>
              <a:t> </a:t>
            </a:r>
            <a:r>
              <a:rPr sz="1600" b="1" spc="-20" dirty="0">
                <a:solidFill>
                  <a:srgbClr val="E30169"/>
                </a:solidFill>
                <a:latin typeface="Tahoma"/>
                <a:cs typeface="Tahoma"/>
              </a:rPr>
              <a:t>août</a:t>
            </a:r>
            <a:r>
              <a:rPr sz="1600" b="1" spc="-30" dirty="0">
                <a:solidFill>
                  <a:srgbClr val="E30169"/>
                </a:solidFill>
                <a:latin typeface="Tahoma"/>
                <a:cs typeface="Tahoma"/>
              </a:rPr>
              <a:t> </a:t>
            </a:r>
            <a:r>
              <a:rPr sz="1600" b="1" spc="-125" dirty="0">
                <a:solidFill>
                  <a:srgbClr val="E30169"/>
                </a:solidFill>
                <a:latin typeface="Tahoma"/>
                <a:cs typeface="Tahoma"/>
              </a:rPr>
              <a:t>2018</a:t>
            </a:r>
            <a:r>
              <a:rPr sz="1600" b="1" spc="-25" dirty="0">
                <a:solidFill>
                  <a:srgbClr val="E30169"/>
                </a:solidFill>
                <a:latin typeface="Tahoma"/>
                <a:cs typeface="Tahoma"/>
              </a:rPr>
              <a:t> </a:t>
            </a:r>
            <a:r>
              <a:rPr sz="1600" b="1" spc="-55" dirty="0">
                <a:solidFill>
                  <a:srgbClr val="E30169"/>
                </a:solidFill>
                <a:latin typeface="Tahoma"/>
                <a:cs typeface="Tahoma"/>
              </a:rPr>
              <a:t>(dite</a:t>
            </a:r>
            <a:r>
              <a:rPr sz="1600" b="1" spc="-30" dirty="0">
                <a:solidFill>
                  <a:srgbClr val="E30169"/>
                </a:solidFill>
                <a:latin typeface="Tahoma"/>
                <a:cs typeface="Tahoma"/>
              </a:rPr>
              <a:t> </a:t>
            </a:r>
            <a:r>
              <a:rPr sz="1600" b="1" spc="-20" dirty="0">
                <a:solidFill>
                  <a:srgbClr val="E30169"/>
                </a:solidFill>
                <a:latin typeface="Tahoma"/>
                <a:cs typeface="Tahoma"/>
              </a:rPr>
              <a:t>loi</a:t>
            </a:r>
            <a:r>
              <a:rPr sz="1600" b="1" spc="-10" dirty="0">
                <a:solidFill>
                  <a:srgbClr val="E30169"/>
                </a:solidFill>
                <a:latin typeface="Tahoma"/>
                <a:cs typeface="Tahoma"/>
              </a:rPr>
              <a:t> </a:t>
            </a:r>
            <a:r>
              <a:rPr sz="1600" b="1" spc="-40" dirty="0">
                <a:solidFill>
                  <a:srgbClr val="E30169"/>
                </a:solidFill>
                <a:latin typeface="Tahoma"/>
                <a:cs typeface="Tahoma"/>
              </a:rPr>
              <a:t>Schiappa)</a:t>
            </a:r>
            <a:endParaRPr sz="1600" dirty="0">
              <a:latin typeface="Tahoma"/>
              <a:cs typeface="Tahoma"/>
            </a:endParaRPr>
          </a:p>
        </p:txBody>
      </p:sp>
      <p:sp>
        <p:nvSpPr>
          <p:cNvPr id="11" name="ZoneTexte 10"/>
          <p:cNvSpPr txBox="1"/>
          <p:nvPr/>
        </p:nvSpPr>
        <p:spPr>
          <a:xfrm>
            <a:off x="1763988" y="630576"/>
            <a:ext cx="8449384" cy="1200329"/>
          </a:xfrm>
          <a:prstGeom prst="rect">
            <a:avLst/>
          </a:prstGeom>
          <a:noFill/>
        </p:spPr>
        <p:txBody>
          <a:bodyPr wrap="square" rtlCol="0">
            <a:spAutoFit/>
          </a:bodyPr>
          <a:lstStyle/>
          <a:p>
            <a:pPr algn="ctr"/>
            <a:r>
              <a:rPr lang="fr-FR" dirty="0"/>
              <a:t>Les sanctions varient </a:t>
            </a:r>
            <a:r>
              <a:rPr lang="fr-FR" b="1" dirty="0"/>
              <a:t>suivant que l'auteur a plus ou moins de 13 ans</a:t>
            </a:r>
            <a:r>
              <a:rPr lang="fr-FR" dirty="0"/>
              <a:t>, et que </a:t>
            </a:r>
            <a:r>
              <a:rPr lang="fr-FR" b="1" dirty="0"/>
              <a:t>la victime a plus ou moins de 15 ans</a:t>
            </a:r>
            <a:r>
              <a:rPr lang="fr-FR" dirty="0"/>
              <a:t>. Dans tous les cas, ce sont </a:t>
            </a:r>
            <a:r>
              <a:rPr lang="fr-FR" b="1" dirty="0"/>
              <a:t>les parents des auteurs mineurs</a:t>
            </a:r>
            <a:r>
              <a:rPr lang="fr-FR" dirty="0"/>
              <a:t>, quel que soit leur âge,  qui seront </a:t>
            </a:r>
            <a:r>
              <a:rPr lang="fr-FR" b="1" dirty="0"/>
              <a:t>responsables civilement</a:t>
            </a:r>
            <a:r>
              <a:rPr lang="fr-FR" dirty="0"/>
              <a:t>. Ce sont eux qui devront indemniser les  parents de la victime.</a:t>
            </a:r>
          </a:p>
        </p:txBody>
      </p:sp>
      <p:grpSp>
        <p:nvGrpSpPr>
          <p:cNvPr id="15" name="object 2"/>
          <p:cNvGrpSpPr/>
          <p:nvPr/>
        </p:nvGrpSpPr>
        <p:grpSpPr>
          <a:xfrm>
            <a:off x="1808543" y="5336165"/>
            <a:ext cx="8753173" cy="1263033"/>
            <a:chOff x="1238490" y="3032565"/>
            <a:chExt cx="6760209" cy="1525270"/>
          </a:xfrm>
        </p:grpSpPr>
        <p:sp>
          <p:nvSpPr>
            <p:cNvPr id="16" name="object 3"/>
            <p:cNvSpPr/>
            <p:nvPr/>
          </p:nvSpPr>
          <p:spPr>
            <a:xfrm>
              <a:off x="1238490" y="3032566"/>
              <a:ext cx="6588390" cy="1296487"/>
            </a:xfrm>
            <a:custGeom>
              <a:avLst/>
              <a:gdLst/>
              <a:ahLst/>
              <a:cxnLst/>
              <a:rect l="l" t="t" r="r" b="b"/>
              <a:pathLst>
                <a:path w="6760209" h="1525270">
                  <a:moveTo>
                    <a:pt x="6505501" y="0"/>
                  </a:moveTo>
                  <a:lnTo>
                    <a:pt x="254113" y="0"/>
                  </a:lnTo>
                  <a:lnTo>
                    <a:pt x="208436" y="4094"/>
                  </a:lnTo>
                  <a:lnTo>
                    <a:pt x="165445" y="15898"/>
                  </a:lnTo>
                  <a:lnTo>
                    <a:pt x="125857" y="34694"/>
                  </a:lnTo>
                  <a:lnTo>
                    <a:pt x="90391" y="59764"/>
                  </a:lnTo>
                  <a:lnTo>
                    <a:pt x="59764" y="90392"/>
                  </a:lnTo>
                  <a:lnTo>
                    <a:pt x="34694" y="125858"/>
                  </a:lnTo>
                  <a:lnTo>
                    <a:pt x="15898" y="165445"/>
                  </a:lnTo>
                  <a:lnTo>
                    <a:pt x="4094" y="208437"/>
                  </a:lnTo>
                  <a:lnTo>
                    <a:pt x="0" y="254114"/>
                  </a:lnTo>
                  <a:lnTo>
                    <a:pt x="0" y="1270542"/>
                  </a:lnTo>
                  <a:lnTo>
                    <a:pt x="4094" y="1316220"/>
                  </a:lnTo>
                  <a:lnTo>
                    <a:pt x="15898" y="1359211"/>
                  </a:lnTo>
                  <a:lnTo>
                    <a:pt x="34694" y="1398799"/>
                  </a:lnTo>
                  <a:lnTo>
                    <a:pt x="59764" y="1434265"/>
                  </a:lnTo>
                  <a:lnTo>
                    <a:pt x="90391" y="1464892"/>
                  </a:lnTo>
                  <a:lnTo>
                    <a:pt x="125857" y="1489963"/>
                  </a:lnTo>
                  <a:lnTo>
                    <a:pt x="165445" y="1508759"/>
                  </a:lnTo>
                  <a:lnTo>
                    <a:pt x="208436" y="1520563"/>
                  </a:lnTo>
                  <a:lnTo>
                    <a:pt x="254113" y="1524657"/>
                  </a:lnTo>
                  <a:lnTo>
                    <a:pt x="6505501" y="1524657"/>
                  </a:lnTo>
                  <a:lnTo>
                    <a:pt x="6551178" y="1520563"/>
                  </a:lnTo>
                  <a:lnTo>
                    <a:pt x="6594169" y="1508759"/>
                  </a:lnTo>
                  <a:lnTo>
                    <a:pt x="6633757" y="1489963"/>
                  </a:lnTo>
                  <a:lnTo>
                    <a:pt x="6669223" y="1464892"/>
                  </a:lnTo>
                  <a:lnTo>
                    <a:pt x="6699850" y="1434265"/>
                  </a:lnTo>
                  <a:lnTo>
                    <a:pt x="6724920" y="1398799"/>
                  </a:lnTo>
                  <a:lnTo>
                    <a:pt x="6743716" y="1359211"/>
                  </a:lnTo>
                  <a:lnTo>
                    <a:pt x="6755520" y="1316220"/>
                  </a:lnTo>
                  <a:lnTo>
                    <a:pt x="6759614" y="1270542"/>
                  </a:lnTo>
                  <a:lnTo>
                    <a:pt x="6759614" y="254114"/>
                  </a:lnTo>
                  <a:lnTo>
                    <a:pt x="6755520" y="208437"/>
                  </a:lnTo>
                  <a:lnTo>
                    <a:pt x="6743716" y="165445"/>
                  </a:lnTo>
                  <a:lnTo>
                    <a:pt x="6724920" y="125858"/>
                  </a:lnTo>
                  <a:lnTo>
                    <a:pt x="6699850" y="90392"/>
                  </a:lnTo>
                  <a:lnTo>
                    <a:pt x="6669223" y="59764"/>
                  </a:lnTo>
                  <a:lnTo>
                    <a:pt x="6633757" y="34694"/>
                  </a:lnTo>
                  <a:lnTo>
                    <a:pt x="6594169" y="15898"/>
                  </a:lnTo>
                  <a:lnTo>
                    <a:pt x="6551178" y="4094"/>
                  </a:lnTo>
                  <a:lnTo>
                    <a:pt x="6505501" y="0"/>
                  </a:lnTo>
                  <a:close/>
                </a:path>
              </a:pathLst>
            </a:custGeom>
            <a:solidFill>
              <a:srgbClr val="2C2D7F"/>
            </a:solidFill>
          </p:spPr>
          <p:txBody>
            <a:bodyPr wrap="square" lIns="0" tIns="0" rIns="0" bIns="0" rtlCol="0"/>
            <a:lstStyle/>
            <a:p>
              <a:endParaRPr/>
            </a:p>
          </p:txBody>
        </p:sp>
        <p:sp>
          <p:nvSpPr>
            <p:cNvPr id="17" name="object 4"/>
            <p:cNvSpPr/>
            <p:nvPr/>
          </p:nvSpPr>
          <p:spPr>
            <a:xfrm>
              <a:off x="1238490" y="3032565"/>
              <a:ext cx="6760209" cy="1525270"/>
            </a:xfrm>
            <a:custGeom>
              <a:avLst/>
              <a:gdLst/>
              <a:ahLst/>
              <a:cxnLst/>
              <a:rect l="l" t="t" r="r" b="b"/>
              <a:pathLst>
                <a:path w="6760209" h="1525270">
                  <a:moveTo>
                    <a:pt x="0" y="254114"/>
                  </a:moveTo>
                  <a:lnTo>
                    <a:pt x="4094" y="208437"/>
                  </a:lnTo>
                  <a:lnTo>
                    <a:pt x="15898" y="165445"/>
                  </a:lnTo>
                  <a:lnTo>
                    <a:pt x="34694" y="125858"/>
                  </a:lnTo>
                  <a:lnTo>
                    <a:pt x="59764" y="90391"/>
                  </a:lnTo>
                  <a:lnTo>
                    <a:pt x="90391" y="59764"/>
                  </a:lnTo>
                  <a:lnTo>
                    <a:pt x="125857" y="34694"/>
                  </a:lnTo>
                  <a:lnTo>
                    <a:pt x="165445" y="15898"/>
                  </a:lnTo>
                  <a:lnTo>
                    <a:pt x="208436" y="4094"/>
                  </a:lnTo>
                  <a:lnTo>
                    <a:pt x="254113" y="0"/>
                  </a:lnTo>
                  <a:lnTo>
                    <a:pt x="6505501" y="0"/>
                  </a:lnTo>
                  <a:lnTo>
                    <a:pt x="6551178" y="4094"/>
                  </a:lnTo>
                  <a:lnTo>
                    <a:pt x="6594169" y="15898"/>
                  </a:lnTo>
                  <a:lnTo>
                    <a:pt x="6633757" y="34694"/>
                  </a:lnTo>
                  <a:lnTo>
                    <a:pt x="6669223" y="59764"/>
                  </a:lnTo>
                  <a:lnTo>
                    <a:pt x="6699850" y="90391"/>
                  </a:lnTo>
                  <a:lnTo>
                    <a:pt x="6724921" y="125858"/>
                  </a:lnTo>
                  <a:lnTo>
                    <a:pt x="6743717" y="165445"/>
                  </a:lnTo>
                  <a:lnTo>
                    <a:pt x="6755521" y="208437"/>
                  </a:lnTo>
                  <a:lnTo>
                    <a:pt x="6759615" y="254114"/>
                  </a:lnTo>
                  <a:lnTo>
                    <a:pt x="6759615" y="1270543"/>
                  </a:lnTo>
                  <a:lnTo>
                    <a:pt x="6755521" y="1316220"/>
                  </a:lnTo>
                  <a:lnTo>
                    <a:pt x="6743717" y="1359211"/>
                  </a:lnTo>
                  <a:lnTo>
                    <a:pt x="6724921" y="1398799"/>
                  </a:lnTo>
                  <a:lnTo>
                    <a:pt x="6699850" y="1434265"/>
                  </a:lnTo>
                  <a:lnTo>
                    <a:pt x="6669223" y="1464892"/>
                  </a:lnTo>
                  <a:lnTo>
                    <a:pt x="6633757" y="1489962"/>
                  </a:lnTo>
                  <a:lnTo>
                    <a:pt x="6594169" y="1508758"/>
                  </a:lnTo>
                  <a:lnTo>
                    <a:pt x="6551178" y="1520562"/>
                  </a:lnTo>
                  <a:lnTo>
                    <a:pt x="6505501" y="1524657"/>
                  </a:lnTo>
                  <a:lnTo>
                    <a:pt x="254113" y="1524657"/>
                  </a:lnTo>
                  <a:lnTo>
                    <a:pt x="208436" y="1520562"/>
                  </a:lnTo>
                  <a:lnTo>
                    <a:pt x="165445" y="1508758"/>
                  </a:lnTo>
                  <a:lnTo>
                    <a:pt x="125857" y="1489962"/>
                  </a:lnTo>
                  <a:lnTo>
                    <a:pt x="90391" y="1464892"/>
                  </a:lnTo>
                  <a:lnTo>
                    <a:pt x="59764" y="1434265"/>
                  </a:lnTo>
                  <a:lnTo>
                    <a:pt x="34694" y="1398799"/>
                  </a:lnTo>
                  <a:lnTo>
                    <a:pt x="15898" y="1359211"/>
                  </a:lnTo>
                  <a:lnTo>
                    <a:pt x="4094" y="1316220"/>
                  </a:lnTo>
                  <a:lnTo>
                    <a:pt x="0" y="1270543"/>
                  </a:lnTo>
                  <a:lnTo>
                    <a:pt x="0" y="254114"/>
                  </a:lnTo>
                  <a:close/>
                </a:path>
              </a:pathLst>
            </a:custGeom>
            <a:ln w="12700">
              <a:solidFill>
                <a:srgbClr val="2F528F"/>
              </a:solidFill>
            </a:ln>
          </p:spPr>
          <p:txBody>
            <a:bodyPr wrap="square" lIns="0" tIns="0" rIns="0" bIns="0" rtlCol="0"/>
            <a:lstStyle/>
            <a:p>
              <a:endParaRPr/>
            </a:p>
          </p:txBody>
        </p:sp>
      </p:grpSp>
      <p:sp>
        <p:nvSpPr>
          <p:cNvPr id="18" name="object 6"/>
          <p:cNvSpPr txBox="1"/>
          <p:nvPr/>
        </p:nvSpPr>
        <p:spPr>
          <a:xfrm>
            <a:off x="2127058" y="5513332"/>
            <a:ext cx="8116144" cy="750205"/>
          </a:xfrm>
          <a:prstGeom prst="rect">
            <a:avLst/>
          </a:prstGeom>
        </p:spPr>
        <p:txBody>
          <a:bodyPr vert="horz" wrap="square" lIns="0" tIns="11430" rIns="0" bIns="0" rtlCol="0">
            <a:spAutoFit/>
          </a:bodyPr>
          <a:lstStyle/>
          <a:p>
            <a:pPr marL="12700" marR="5080">
              <a:lnSpc>
                <a:spcPct val="100400"/>
              </a:lnSpc>
              <a:spcBef>
                <a:spcPts val="90"/>
              </a:spcBef>
            </a:pPr>
            <a:r>
              <a:rPr sz="1600" spc="-55" dirty="0">
                <a:solidFill>
                  <a:srgbClr val="FFFFFF"/>
                </a:solidFill>
                <a:latin typeface="Verdana"/>
                <a:cs typeface="Verdana"/>
              </a:rPr>
              <a:t>Elle</a:t>
            </a:r>
            <a:r>
              <a:rPr sz="1600" spc="-120" dirty="0">
                <a:solidFill>
                  <a:srgbClr val="FFFFFF"/>
                </a:solidFill>
                <a:latin typeface="Verdana"/>
                <a:cs typeface="Verdana"/>
              </a:rPr>
              <a:t> </a:t>
            </a:r>
            <a:r>
              <a:rPr sz="1600" spc="-45" dirty="0">
                <a:solidFill>
                  <a:srgbClr val="FFFFFF"/>
                </a:solidFill>
                <a:latin typeface="Verdana"/>
                <a:cs typeface="Verdana"/>
              </a:rPr>
              <a:t>élargit</a:t>
            </a:r>
            <a:r>
              <a:rPr sz="1600" spc="-125" dirty="0">
                <a:solidFill>
                  <a:srgbClr val="FFFFFF"/>
                </a:solidFill>
                <a:latin typeface="Verdana"/>
                <a:cs typeface="Verdana"/>
              </a:rPr>
              <a:t> </a:t>
            </a:r>
            <a:r>
              <a:rPr sz="1600" spc="-50" dirty="0">
                <a:solidFill>
                  <a:srgbClr val="FFFFFF"/>
                </a:solidFill>
                <a:latin typeface="Verdana"/>
                <a:cs typeface="Verdana"/>
              </a:rPr>
              <a:t>la</a:t>
            </a:r>
            <a:r>
              <a:rPr sz="1600" spc="-125" dirty="0">
                <a:solidFill>
                  <a:srgbClr val="FFFFFF"/>
                </a:solidFill>
                <a:latin typeface="Verdana"/>
                <a:cs typeface="Verdana"/>
              </a:rPr>
              <a:t> </a:t>
            </a:r>
            <a:r>
              <a:rPr sz="1600" spc="5" dirty="0">
                <a:solidFill>
                  <a:srgbClr val="FFFFFF"/>
                </a:solidFill>
                <a:latin typeface="Verdana"/>
                <a:cs typeface="Verdana"/>
              </a:rPr>
              <a:t>définition</a:t>
            </a:r>
            <a:r>
              <a:rPr sz="1600" spc="-120" dirty="0">
                <a:solidFill>
                  <a:srgbClr val="FFFFFF"/>
                </a:solidFill>
                <a:latin typeface="Verdana"/>
                <a:cs typeface="Verdana"/>
              </a:rPr>
              <a:t> </a:t>
            </a:r>
            <a:r>
              <a:rPr sz="1600" spc="5" dirty="0">
                <a:solidFill>
                  <a:srgbClr val="FFFFFF"/>
                </a:solidFill>
                <a:latin typeface="Verdana"/>
                <a:cs typeface="Verdana"/>
              </a:rPr>
              <a:t>du</a:t>
            </a:r>
            <a:r>
              <a:rPr sz="1600" spc="-120" dirty="0">
                <a:solidFill>
                  <a:srgbClr val="FFFFFF"/>
                </a:solidFill>
                <a:latin typeface="Verdana"/>
                <a:cs typeface="Verdana"/>
              </a:rPr>
              <a:t> </a:t>
            </a:r>
            <a:r>
              <a:rPr sz="1600" spc="-25" dirty="0">
                <a:solidFill>
                  <a:srgbClr val="FFFFFF"/>
                </a:solidFill>
                <a:latin typeface="Verdana"/>
                <a:cs typeface="Verdana"/>
              </a:rPr>
              <a:t>harcèlement</a:t>
            </a:r>
            <a:r>
              <a:rPr sz="1600" spc="-125" dirty="0">
                <a:solidFill>
                  <a:srgbClr val="FFFFFF"/>
                </a:solidFill>
                <a:latin typeface="Verdana"/>
                <a:cs typeface="Verdana"/>
              </a:rPr>
              <a:t> </a:t>
            </a:r>
            <a:r>
              <a:rPr sz="1600" spc="-20" dirty="0">
                <a:solidFill>
                  <a:srgbClr val="FFFFFF"/>
                </a:solidFill>
                <a:latin typeface="Verdana"/>
                <a:cs typeface="Verdana"/>
              </a:rPr>
              <a:t>en</a:t>
            </a:r>
            <a:r>
              <a:rPr sz="1600" spc="-120" dirty="0">
                <a:solidFill>
                  <a:srgbClr val="FFFFFF"/>
                </a:solidFill>
                <a:latin typeface="Verdana"/>
                <a:cs typeface="Verdana"/>
              </a:rPr>
              <a:t> </a:t>
            </a:r>
            <a:r>
              <a:rPr sz="1600" spc="-45" dirty="0">
                <a:solidFill>
                  <a:srgbClr val="FFFFFF"/>
                </a:solidFill>
                <a:latin typeface="Verdana"/>
                <a:cs typeface="Verdana"/>
              </a:rPr>
              <a:t>ligne</a:t>
            </a:r>
            <a:r>
              <a:rPr sz="1600" spc="-120" dirty="0">
                <a:solidFill>
                  <a:srgbClr val="FFFFFF"/>
                </a:solidFill>
                <a:latin typeface="Verdana"/>
                <a:cs typeface="Verdana"/>
              </a:rPr>
              <a:t> </a:t>
            </a:r>
            <a:r>
              <a:rPr sz="1600" spc="-15" dirty="0">
                <a:solidFill>
                  <a:srgbClr val="FFFFFF"/>
                </a:solidFill>
                <a:latin typeface="Verdana"/>
                <a:cs typeface="Verdana"/>
              </a:rPr>
              <a:t>afin</a:t>
            </a:r>
            <a:r>
              <a:rPr sz="1600" spc="-120" dirty="0">
                <a:solidFill>
                  <a:srgbClr val="FFFFFF"/>
                </a:solidFill>
                <a:latin typeface="Verdana"/>
                <a:cs typeface="Verdana"/>
              </a:rPr>
              <a:t> </a:t>
            </a:r>
            <a:r>
              <a:rPr sz="1600" spc="20" dirty="0">
                <a:solidFill>
                  <a:srgbClr val="FFFFFF"/>
                </a:solidFill>
                <a:latin typeface="Verdana"/>
                <a:cs typeface="Verdana"/>
              </a:rPr>
              <a:t>de</a:t>
            </a:r>
            <a:r>
              <a:rPr sz="1600" spc="-120" dirty="0">
                <a:solidFill>
                  <a:srgbClr val="FFFFFF"/>
                </a:solidFill>
                <a:latin typeface="Verdana"/>
                <a:cs typeface="Verdana"/>
              </a:rPr>
              <a:t> </a:t>
            </a:r>
            <a:r>
              <a:rPr sz="1600" spc="-10" dirty="0">
                <a:solidFill>
                  <a:srgbClr val="FFFFFF"/>
                </a:solidFill>
                <a:latin typeface="Verdana"/>
                <a:cs typeface="Verdana"/>
              </a:rPr>
              <a:t>pouvoir </a:t>
            </a:r>
            <a:r>
              <a:rPr sz="1600" spc="-545" dirty="0">
                <a:solidFill>
                  <a:srgbClr val="FFFFFF"/>
                </a:solidFill>
                <a:latin typeface="Verdana"/>
                <a:cs typeface="Verdana"/>
              </a:rPr>
              <a:t> </a:t>
            </a:r>
            <a:r>
              <a:rPr sz="1600" spc="-35" dirty="0">
                <a:solidFill>
                  <a:srgbClr val="FFFFFF"/>
                </a:solidFill>
                <a:latin typeface="Verdana"/>
                <a:cs typeface="Verdana"/>
              </a:rPr>
              <a:t>réprimer </a:t>
            </a:r>
            <a:r>
              <a:rPr sz="1600" spc="-70" dirty="0">
                <a:solidFill>
                  <a:srgbClr val="FFFFFF"/>
                </a:solidFill>
                <a:latin typeface="Verdana"/>
                <a:cs typeface="Verdana"/>
              </a:rPr>
              <a:t>les </a:t>
            </a:r>
            <a:r>
              <a:rPr sz="1600" spc="-50" dirty="0">
                <a:solidFill>
                  <a:srgbClr val="FFFFFF"/>
                </a:solidFill>
                <a:latin typeface="Verdana"/>
                <a:cs typeface="Verdana"/>
              </a:rPr>
              <a:t>cas </a:t>
            </a:r>
            <a:r>
              <a:rPr sz="1600" dirty="0">
                <a:solidFill>
                  <a:srgbClr val="FFFFFF"/>
                </a:solidFill>
                <a:latin typeface="Verdana"/>
                <a:cs typeface="Verdana"/>
              </a:rPr>
              <a:t>où </a:t>
            </a:r>
            <a:r>
              <a:rPr sz="1600" b="1" spc="-45" dirty="0">
                <a:solidFill>
                  <a:srgbClr val="FFFFFF"/>
                </a:solidFill>
                <a:latin typeface="Tahoma"/>
                <a:cs typeface="Tahoma"/>
              </a:rPr>
              <a:t>une </a:t>
            </a:r>
            <a:r>
              <a:rPr sz="1600" b="1" spc="-25" dirty="0">
                <a:solidFill>
                  <a:srgbClr val="FFFFFF"/>
                </a:solidFill>
                <a:latin typeface="Tahoma"/>
                <a:cs typeface="Tahoma"/>
              </a:rPr>
              <a:t>personne </a:t>
            </a:r>
            <a:r>
              <a:rPr sz="1600" b="1" spc="-35" dirty="0">
                <a:solidFill>
                  <a:srgbClr val="FFFFFF"/>
                </a:solidFill>
                <a:latin typeface="Tahoma"/>
                <a:cs typeface="Tahoma"/>
              </a:rPr>
              <a:t>est </a:t>
            </a:r>
            <a:r>
              <a:rPr sz="1600" b="1" spc="-25" dirty="0">
                <a:solidFill>
                  <a:srgbClr val="FFFFFF"/>
                </a:solidFill>
                <a:latin typeface="Tahoma"/>
                <a:cs typeface="Tahoma"/>
              </a:rPr>
              <a:t>victime </a:t>
            </a:r>
            <a:r>
              <a:rPr sz="1600" b="1" spc="-20" dirty="0">
                <a:solidFill>
                  <a:srgbClr val="FFFFFF"/>
                </a:solidFill>
                <a:latin typeface="Tahoma"/>
                <a:cs typeface="Tahoma"/>
              </a:rPr>
              <a:t>d'une attaque </a:t>
            </a:r>
            <a:r>
              <a:rPr sz="1600" b="1" spc="-15" dirty="0">
                <a:solidFill>
                  <a:srgbClr val="FFFFFF"/>
                </a:solidFill>
                <a:latin typeface="Tahoma"/>
                <a:cs typeface="Tahoma"/>
              </a:rPr>
              <a:t> </a:t>
            </a:r>
            <a:r>
              <a:rPr sz="1550" spc="90" dirty="0">
                <a:solidFill>
                  <a:srgbClr val="FFFFFF"/>
                </a:solidFill>
                <a:latin typeface="Verdana"/>
                <a:cs typeface="Verdana"/>
              </a:rPr>
              <a:t>c</a:t>
            </a:r>
            <a:r>
              <a:rPr sz="1550" spc="145" dirty="0">
                <a:solidFill>
                  <a:srgbClr val="FFFFFF"/>
                </a:solidFill>
                <a:latin typeface="Verdana"/>
                <a:cs typeface="Verdana"/>
              </a:rPr>
              <a:t>o</a:t>
            </a:r>
            <a:r>
              <a:rPr sz="1550" spc="114" dirty="0">
                <a:solidFill>
                  <a:srgbClr val="FFFFFF"/>
                </a:solidFill>
                <a:latin typeface="Verdana"/>
                <a:cs typeface="Verdana"/>
              </a:rPr>
              <a:t>o</a:t>
            </a:r>
            <a:r>
              <a:rPr sz="1550" spc="-70" dirty="0">
                <a:solidFill>
                  <a:srgbClr val="FFFFFF"/>
                </a:solidFill>
                <a:latin typeface="Verdana"/>
                <a:cs typeface="Verdana"/>
              </a:rPr>
              <a:t>r</a:t>
            </a:r>
            <a:r>
              <a:rPr sz="1550" spc="114" dirty="0">
                <a:solidFill>
                  <a:srgbClr val="FFFFFF"/>
                </a:solidFill>
                <a:latin typeface="Verdana"/>
                <a:cs typeface="Verdana"/>
              </a:rPr>
              <a:t>do</a:t>
            </a:r>
            <a:r>
              <a:rPr sz="1550" spc="40" dirty="0">
                <a:solidFill>
                  <a:srgbClr val="FFFFFF"/>
                </a:solidFill>
                <a:latin typeface="Verdana"/>
                <a:cs typeface="Verdana"/>
              </a:rPr>
              <a:t>nn</a:t>
            </a:r>
            <a:r>
              <a:rPr sz="1550" spc="30" dirty="0">
                <a:solidFill>
                  <a:srgbClr val="FFFFFF"/>
                </a:solidFill>
                <a:latin typeface="Verdana"/>
                <a:cs typeface="Verdana"/>
              </a:rPr>
              <a:t>é</a:t>
            </a:r>
            <a:r>
              <a:rPr sz="1550" spc="5" dirty="0">
                <a:solidFill>
                  <a:srgbClr val="FFFFFF"/>
                </a:solidFill>
                <a:latin typeface="Verdana"/>
                <a:cs typeface="Verdana"/>
              </a:rPr>
              <a:t>e</a:t>
            </a:r>
            <a:r>
              <a:rPr sz="1550" spc="-55" dirty="0">
                <a:solidFill>
                  <a:srgbClr val="FFFFFF"/>
                </a:solidFill>
                <a:latin typeface="Verdana"/>
                <a:cs typeface="Verdana"/>
              </a:rPr>
              <a:t> </a:t>
            </a:r>
            <a:r>
              <a:rPr sz="1550" spc="114" dirty="0">
                <a:solidFill>
                  <a:srgbClr val="FFFFFF"/>
                </a:solidFill>
                <a:latin typeface="Verdana"/>
                <a:cs typeface="Verdana"/>
              </a:rPr>
              <a:t>d</a:t>
            </a:r>
            <a:r>
              <a:rPr sz="1550" spc="5" dirty="0">
                <a:solidFill>
                  <a:srgbClr val="FFFFFF"/>
                </a:solidFill>
                <a:latin typeface="Verdana"/>
                <a:cs typeface="Verdana"/>
              </a:rPr>
              <a:t>e</a:t>
            </a:r>
            <a:r>
              <a:rPr sz="1550" spc="-55" dirty="0">
                <a:solidFill>
                  <a:srgbClr val="FFFFFF"/>
                </a:solidFill>
                <a:latin typeface="Verdana"/>
                <a:cs typeface="Verdana"/>
              </a:rPr>
              <a:t> </a:t>
            </a:r>
            <a:r>
              <a:rPr sz="1550" spc="120" dirty="0">
                <a:solidFill>
                  <a:srgbClr val="FFFFFF"/>
                </a:solidFill>
                <a:latin typeface="Verdana"/>
                <a:cs typeface="Verdana"/>
              </a:rPr>
              <a:t>p</a:t>
            </a:r>
            <a:r>
              <a:rPr sz="1550" spc="10" dirty="0">
                <a:solidFill>
                  <a:srgbClr val="FFFFFF"/>
                </a:solidFill>
                <a:latin typeface="Verdana"/>
                <a:cs typeface="Verdana"/>
              </a:rPr>
              <a:t>l</a:t>
            </a:r>
            <a:r>
              <a:rPr sz="1550" spc="15" dirty="0">
                <a:solidFill>
                  <a:srgbClr val="FFFFFF"/>
                </a:solidFill>
                <a:latin typeface="Verdana"/>
                <a:cs typeface="Verdana"/>
              </a:rPr>
              <a:t>u</a:t>
            </a:r>
            <a:r>
              <a:rPr sz="1550" spc="-90" dirty="0">
                <a:solidFill>
                  <a:srgbClr val="FFFFFF"/>
                </a:solidFill>
                <a:latin typeface="Verdana"/>
                <a:cs typeface="Verdana"/>
              </a:rPr>
              <a:t>s</a:t>
            </a:r>
            <a:r>
              <a:rPr sz="1550" spc="10" dirty="0">
                <a:solidFill>
                  <a:srgbClr val="FFFFFF"/>
                </a:solidFill>
                <a:latin typeface="Verdana"/>
                <a:cs typeface="Verdana"/>
              </a:rPr>
              <a:t>i</a:t>
            </a:r>
            <a:r>
              <a:rPr sz="1550" spc="20" dirty="0">
                <a:solidFill>
                  <a:srgbClr val="FFFFFF"/>
                </a:solidFill>
                <a:latin typeface="Verdana"/>
                <a:cs typeface="Verdana"/>
              </a:rPr>
              <a:t>e</a:t>
            </a:r>
            <a:r>
              <a:rPr sz="1550" spc="15" dirty="0">
                <a:solidFill>
                  <a:srgbClr val="FFFFFF"/>
                </a:solidFill>
                <a:latin typeface="Verdana"/>
                <a:cs typeface="Verdana"/>
              </a:rPr>
              <a:t>u</a:t>
            </a:r>
            <a:r>
              <a:rPr sz="1550" spc="-5" dirty="0">
                <a:solidFill>
                  <a:srgbClr val="FFFFFF"/>
                </a:solidFill>
                <a:latin typeface="Verdana"/>
                <a:cs typeface="Verdana"/>
              </a:rPr>
              <a:t>r</a:t>
            </a:r>
            <a:r>
              <a:rPr sz="1550" spc="-114" dirty="0">
                <a:solidFill>
                  <a:srgbClr val="FFFFFF"/>
                </a:solidFill>
                <a:latin typeface="Verdana"/>
                <a:cs typeface="Verdana"/>
              </a:rPr>
              <a:t>s</a:t>
            </a:r>
            <a:r>
              <a:rPr sz="1550" spc="-55" dirty="0">
                <a:solidFill>
                  <a:srgbClr val="FFFFFF"/>
                </a:solidFill>
                <a:latin typeface="Verdana"/>
                <a:cs typeface="Verdana"/>
              </a:rPr>
              <a:t> </a:t>
            </a:r>
            <a:r>
              <a:rPr sz="1550" spc="10" dirty="0">
                <a:solidFill>
                  <a:srgbClr val="FFFFFF"/>
                </a:solidFill>
                <a:latin typeface="Verdana"/>
                <a:cs typeface="Verdana"/>
              </a:rPr>
              <a:t>i</a:t>
            </a:r>
            <a:r>
              <a:rPr sz="1550" spc="40" dirty="0">
                <a:solidFill>
                  <a:srgbClr val="FFFFFF"/>
                </a:solidFill>
                <a:latin typeface="Verdana"/>
                <a:cs typeface="Verdana"/>
              </a:rPr>
              <a:t>n</a:t>
            </a:r>
            <a:r>
              <a:rPr sz="1550" spc="60" dirty="0">
                <a:solidFill>
                  <a:srgbClr val="FFFFFF"/>
                </a:solidFill>
                <a:latin typeface="Verdana"/>
                <a:cs typeface="Verdana"/>
              </a:rPr>
              <a:t>t</a:t>
            </a:r>
            <a:r>
              <a:rPr sz="1550" spc="30" dirty="0">
                <a:solidFill>
                  <a:srgbClr val="FFFFFF"/>
                </a:solidFill>
                <a:latin typeface="Verdana"/>
                <a:cs typeface="Verdana"/>
              </a:rPr>
              <a:t>e</a:t>
            </a:r>
            <a:r>
              <a:rPr sz="1550" spc="-5" dirty="0">
                <a:solidFill>
                  <a:srgbClr val="FFFFFF"/>
                </a:solidFill>
                <a:latin typeface="Verdana"/>
                <a:cs typeface="Verdana"/>
              </a:rPr>
              <a:t>r</a:t>
            </a:r>
            <a:r>
              <a:rPr sz="1550" spc="40" dirty="0">
                <a:solidFill>
                  <a:srgbClr val="FFFFFF"/>
                </a:solidFill>
                <a:latin typeface="Verdana"/>
                <a:cs typeface="Verdana"/>
              </a:rPr>
              <a:t>n</a:t>
            </a:r>
            <a:r>
              <a:rPr sz="1550" spc="-10" dirty="0">
                <a:solidFill>
                  <a:srgbClr val="FFFFFF"/>
                </a:solidFill>
                <a:latin typeface="Verdana"/>
                <a:cs typeface="Verdana"/>
              </a:rPr>
              <a:t>a</a:t>
            </a:r>
            <a:r>
              <a:rPr sz="1550" spc="15" dirty="0">
                <a:solidFill>
                  <a:srgbClr val="FFFFFF"/>
                </a:solidFill>
                <a:latin typeface="Verdana"/>
                <a:cs typeface="Verdana"/>
              </a:rPr>
              <a:t>u</a:t>
            </a:r>
            <a:r>
              <a:rPr sz="1550" spc="60" dirty="0">
                <a:solidFill>
                  <a:srgbClr val="FFFFFF"/>
                </a:solidFill>
                <a:latin typeface="Verdana"/>
                <a:cs typeface="Verdana"/>
              </a:rPr>
              <a:t>t</a:t>
            </a:r>
            <a:r>
              <a:rPr sz="1550" spc="30" dirty="0">
                <a:solidFill>
                  <a:srgbClr val="FFFFFF"/>
                </a:solidFill>
                <a:latin typeface="Verdana"/>
                <a:cs typeface="Verdana"/>
              </a:rPr>
              <a:t>e</a:t>
            </a:r>
            <a:r>
              <a:rPr sz="1550" spc="-90" dirty="0">
                <a:solidFill>
                  <a:srgbClr val="FFFFFF"/>
                </a:solidFill>
                <a:latin typeface="Verdana"/>
                <a:cs typeface="Verdana"/>
              </a:rPr>
              <a:t>s</a:t>
            </a:r>
            <a:r>
              <a:rPr sz="1600" spc="-150" dirty="0">
                <a:solidFill>
                  <a:srgbClr val="FFFFFF"/>
                </a:solidFill>
                <a:latin typeface="Verdana"/>
                <a:cs typeface="Verdana"/>
              </a:rPr>
              <a:t>,</a:t>
            </a:r>
            <a:r>
              <a:rPr sz="1600" spc="-120" dirty="0">
                <a:solidFill>
                  <a:srgbClr val="FFFFFF"/>
                </a:solidFill>
                <a:latin typeface="Verdana"/>
                <a:cs typeface="Verdana"/>
              </a:rPr>
              <a:t> </a:t>
            </a:r>
            <a:r>
              <a:rPr sz="1600" spc="-25" dirty="0">
                <a:solidFill>
                  <a:srgbClr val="FFFFFF"/>
                </a:solidFill>
                <a:latin typeface="Verdana"/>
                <a:cs typeface="Verdana"/>
              </a:rPr>
              <a:t>même</a:t>
            </a:r>
            <a:r>
              <a:rPr sz="1600" spc="-125" dirty="0">
                <a:solidFill>
                  <a:srgbClr val="FFFFFF"/>
                </a:solidFill>
                <a:latin typeface="Verdana"/>
                <a:cs typeface="Verdana"/>
              </a:rPr>
              <a:t> </a:t>
            </a:r>
            <a:r>
              <a:rPr sz="1600" spc="-30" dirty="0">
                <a:solidFill>
                  <a:srgbClr val="FFFFFF"/>
                </a:solidFill>
                <a:latin typeface="Verdana"/>
                <a:cs typeface="Verdana"/>
              </a:rPr>
              <a:t>l</a:t>
            </a:r>
            <a:r>
              <a:rPr sz="1600" spc="45" dirty="0">
                <a:solidFill>
                  <a:srgbClr val="FFFFFF"/>
                </a:solidFill>
                <a:latin typeface="Verdana"/>
                <a:cs typeface="Verdana"/>
              </a:rPr>
              <a:t>o</a:t>
            </a:r>
            <a:r>
              <a:rPr sz="1600" spc="-65" dirty="0">
                <a:solidFill>
                  <a:srgbClr val="FFFFFF"/>
                </a:solidFill>
                <a:latin typeface="Verdana"/>
                <a:cs typeface="Verdana"/>
              </a:rPr>
              <a:t>r</a:t>
            </a:r>
            <a:r>
              <a:rPr sz="1600" spc="-150" dirty="0">
                <a:solidFill>
                  <a:srgbClr val="FFFFFF"/>
                </a:solidFill>
                <a:latin typeface="Verdana"/>
                <a:cs typeface="Verdana"/>
              </a:rPr>
              <a:t>s</a:t>
            </a:r>
            <a:r>
              <a:rPr sz="1600" spc="60" dirty="0">
                <a:solidFill>
                  <a:srgbClr val="FFFFFF"/>
                </a:solidFill>
                <a:latin typeface="Verdana"/>
                <a:cs typeface="Verdana"/>
              </a:rPr>
              <a:t>q</a:t>
            </a:r>
            <a:r>
              <a:rPr sz="1600" spc="-30" dirty="0">
                <a:solidFill>
                  <a:srgbClr val="FFFFFF"/>
                </a:solidFill>
                <a:latin typeface="Verdana"/>
                <a:cs typeface="Verdana"/>
              </a:rPr>
              <a:t>u</a:t>
            </a:r>
            <a:r>
              <a:rPr sz="1600" spc="-35" dirty="0">
                <a:solidFill>
                  <a:srgbClr val="FFFFFF"/>
                </a:solidFill>
                <a:latin typeface="Verdana"/>
                <a:cs typeface="Verdana"/>
              </a:rPr>
              <a:t>e</a:t>
            </a:r>
            <a:r>
              <a:rPr sz="1600" spc="-125" dirty="0">
                <a:solidFill>
                  <a:srgbClr val="FFFFFF"/>
                </a:solidFill>
                <a:latin typeface="Verdana"/>
                <a:cs typeface="Verdana"/>
              </a:rPr>
              <a:t> </a:t>
            </a:r>
            <a:r>
              <a:rPr sz="1600" spc="30" dirty="0">
                <a:solidFill>
                  <a:srgbClr val="FFFFFF"/>
                </a:solidFill>
                <a:latin typeface="Verdana"/>
                <a:cs typeface="Verdana"/>
              </a:rPr>
              <a:t>ch</a:t>
            </a:r>
            <a:r>
              <a:rPr sz="1600" spc="-65" dirty="0">
                <a:solidFill>
                  <a:srgbClr val="FFFFFF"/>
                </a:solidFill>
                <a:latin typeface="Verdana"/>
                <a:cs typeface="Verdana"/>
              </a:rPr>
              <a:t>a</a:t>
            </a:r>
            <a:r>
              <a:rPr sz="1600" spc="10" dirty="0">
                <a:solidFill>
                  <a:srgbClr val="FFFFFF"/>
                </a:solidFill>
                <a:latin typeface="Verdana"/>
                <a:cs typeface="Verdana"/>
              </a:rPr>
              <a:t>cu</a:t>
            </a:r>
            <a:r>
              <a:rPr sz="1600" spc="5" dirty="0">
                <a:solidFill>
                  <a:srgbClr val="FFFFFF"/>
                </a:solidFill>
                <a:latin typeface="Verdana"/>
                <a:cs typeface="Verdana"/>
              </a:rPr>
              <a:t>n</a:t>
            </a:r>
            <a:r>
              <a:rPr sz="1600" spc="-15" dirty="0">
                <a:solidFill>
                  <a:srgbClr val="FFFFFF"/>
                </a:solidFill>
                <a:latin typeface="Verdana"/>
                <a:cs typeface="Verdana"/>
              </a:rPr>
              <a:t>e  </a:t>
            </a:r>
            <a:r>
              <a:rPr sz="1600" spc="25" dirty="0">
                <a:solidFill>
                  <a:srgbClr val="FFFFFF"/>
                </a:solidFill>
                <a:latin typeface="Verdana"/>
                <a:cs typeface="Verdana"/>
              </a:rPr>
              <a:t>d</a:t>
            </a:r>
            <a:r>
              <a:rPr sz="1600" spc="5" dirty="0">
                <a:solidFill>
                  <a:srgbClr val="FFFFFF"/>
                </a:solidFill>
                <a:latin typeface="Verdana"/>
                <a:cs typeface="Verdana"/>
              </a:rPr>
              <a:t>e</a:t>
            </a:r>
            <a:r>
              <a:rPr sz="1600" spc="-140" dirty="0">
                <a:solidFill>
                  <a:srgbClr val="FFFFFF"/>
                </a:solidFill>
                <a:latin typeface="Verdana"/>
                <a:cs typeface="Verdana"/>
              </a:rPr>
              <a:t>s</a:t>
            </a:r>
            <a:r>
              <a:rPr sz="1600" spc="-125" dirty="0">
                <a:solidFill>
                  <a:srgbClr val="FFFFFF"/>
                </a:solidFill>
                <a:latin typeface="Verdana"/>
                <a:cs typeface="Verdana"/>
              </a:rPr>
              <a:t> </a:t>
            </a:r>
            <a:r>
              <a:rPr sz="1600" spc="70" dirty="0">
                <a:solidFill>
                  <a:srgbClr val="FFFFFF"/>
                </a:solidFill>
                <a:latin typeface="Verdana"/>
                <a:cs typeface="Verdana"/>
              </a:rPr>
              <a:t>p</a:t>
            </a:r>
            <a:r>
              <a:rPr sz="1600" spc="-45" dirty="0">
                <a:solidFill>
                  <a:srgbClr val="FFFFFF"/>
                </a:solidFill>
                <a:latin typeface="Verdana"/>
                <a:cs typeface="Verdana"/>
              </a:rPr>
              <a:t>e</a:t>
            </a:r>
            <a:r>
              <a:rPr sz="1600" spc="-40" dirty="0">
                <a:solidFill>
                  <a:srgbClr val="FFFFFF"/>
                </a:solidFill>
                <a:latin typeface="Verdana"/>
                <a:cs typeface="Verdana"/>
              </a:rPr>
              <a:t>r</a:t>
            </a:r>
            <a:r>
              <a:rPr sz="1600" spc="-150" dirty="0">
                <a:solidFill>
                  <a:srgbClr val="FFFFFF"/>
                </a:solidFill>
                <a:latin typeface="Verdana"/>
                <a:cs typeface="Verdana"/>
              </a:rPr>
              <a:t>s</a:t>
            </a:r>
            <a:r>
              <a:rPr sz="1600" spc="45" dirty="0">
                <a:solidFill>
                  <a:srgbClr val="FFFFFF"/>
                </a:solidFill>
                <a:latin typeface="Verdana"/>
                <a:cs typeface="Verdana"/>
              </a:rPr>
              <a:t>o</a:t>
            </a:r>
            <a:r>
              <a:rPr sz="1600" spc="-15" dirty="0">
                <a:solidFill>
                  <a:srgbClr val="FFFFFF"/>
                </a:solidFill>
                <a:latin typeface="Verdana"/>
                <a:cs typeface="Verdana"/>
              </a:rPr>
              <a:t>nn</a:t>
            </a:r>
            <a:r>
              <a:rPr sz="1600" spc="-35" dirty="0">
                <a:solidFill>
                  <a:srgbClr val="FFFFFF"/>
                </a:solidFill>
                <a:latin typeface="Verdana"/>
                <a:cs typeface="Verdana"/>
              </a:rPr>
              <a:t>e</a:t>
            </a:r>
            <a:r>
              <a:rPr sz="1600" spc="-140" dirty="0">
                <a:solidFill>
                  <a:srgbClr val="FFFFFF"/>
                </a:solidFill>
                <a:latin typeface="Verdana"/>
                <a:cs typeface="Verdana"/>
              </a:rPr>
              <a:t>s</a:t>
            </a:r>
            <a:r>
              <a:rPr sz="1600" spc="-125" dirty="0">
                <a:solidFill>
                  <a:srgbClr val="FFFFFF"/>
                </a:solidFill>
                <a:latin typeface="Verdana"/>
                <a:cs typeface="Verdana"/>
              </a:rPr>
              <a:t> </a:t>
            </a:r>
            <a:r>
              <a:rPr sz="1600" spc="-55" dirty="0">
                <a:solidFill>
                  <a:srgbClr val="FFFFFF"/>
                </a:solidFill>
                <a:latin typeface="Verdana"/>
                <a:cs typeface="Verdana"/>
              </a:rPr>
              <a:t>n</a:t>
            </a:r>
            <a:r>
              <a:rPr sz="1600" spc="-20" dirty="0">
                <a:solidFill>
                  <a:srgbClr val="FFFFFF"/>
                </a:solidFill>
                <a:latin typeface="Verdana"/>
                <a:cs typeface="Verdana"/>
              </a:rPr>
              <a:t>'</a:t>
            </a:r>
            <a:r>
              <a:rPr sz="1600" spc="-65" dirty="0">
                <a:solidFill>
                  <a:srgbClr val="FFFFFF"/>
                </a:solidFill>
                <a:latin typeface="Verdana"/>
                <a:cs typeface="Verdana"/>
              </a:rPr>
              <a:t>a</a:t>
            </a:r>
            <a:r>
              <a:rPr sz="1600" spc="-125" dirty="0">
                <a:solidFill>
                  <a:srgbClr val="FFFFFF"/>
                </a:solidFill>
                <a:latin typeface="Verdana"/>
                <a:cs typeface="Verdana"/>
              </a:rPr>
              <a:t> </a:t>
            </a:r>
            <a:r>
              <a:rPr sz="1600" spc="45" dirty="0">
                <a:solidFill>
                  <a:srgbClr val="FFFFFF"/>
                </a:solidFill>
                <a:latin typeface="Verdana"/>
                <a:cs typeface="Verdana"/>
              </a:rPr>
              <a:t>p</a:t>
            </a:r>
            <a:r>
              <a:rPr sz="1600" spc="-65" dirty="0">
                <a:solidFill>
                  <a:srgbClr val="FFFFFF"/>
                </a:solidFill>
                <a:latin typeface="Verdana"/>
                <a:cs typeface="Verdana"/>
              </a:rPr>
              <a:t>a</a:t>
            </a:r>
            <a:r>
              <a:rPr sz="1600" spc="-140" dirty="0">
                <a:solidFill>
                  <a:srgbClr val="FFFFFF"/>
                </a:solidFill>
                <a:latin typeface="Verdana"/>
                <a:cs typeface="Verdana"/>
              </a:rPr>
              <a:t>s</a:t>
            </a:r>
            <a:r>
              <a:rPr sz="1600" spc="-125" dirty="0">
                <a:solidFill>
                  <a:srgbClr val="FFFFFF"/>
                </a:solidFill>
                <a:latin typeface="Verdana"/>
                <a:cs typeface="Verdana"/>
              </a:rPr>
              <a:t> </a:t>
            </a:r>
            <a:r>
              <a:rPr sz="1600" spc="-65" dirty="0">
                <a:solidFill>
                  <a:srgbClr val="FFFFFF"/>
                </a:solidFill>
                <a:latin typeface="Verdana"/>
                <a:cs typeface="Verdana"/>
              </a:rPr>
              <a:t>a</a:t>
            </a:r>
            <a:r>
              <a:rPr sz="1600" spc="-125" dirty="0">
                <a:solidFill>
                  <a:srgbClr val="FFFFFF"/>
                </a:solidFill>
                <a:latin typeface="Verdana"/>
                <a:cs typeface="Verdana"/>
              </a:rPr>
              <a:t>g</a:t>
            </a:r>
            <a:r>
              <a:rPr sz="1600" spc="-30" dirty="0">
                <a:solidFill>
                  <a:srgbClr val="FFFFFF"/>
                </a:solidFill>
                <a:latin typeface="Verdana"/>
                <a:cs typeface="Verdana"/>
              </a:rPr>
              <a:t>i</a:t>
            </a:r>
            <a:r>
              <a:rPr sz="1600" spc="-125" dirty="0">
                <a:solidFill>
                  <a:srgbClr val="FFFFFF"/>
                </a:solidFill>
                <a:latin typeface="Verdana"/>
                <a:cs typeface="Verdana"/>
              </a:rPr>
              <a:t> </a:t>
            </a:r>
            <a:r>
              <a:rPr sz="1600" spc="25" dirty="0">
                <a:solidFill>
                  <a:srgbClr val="FFFFFF"/>
                </a:solidFill>
                <a:latin typeface="Verdana"/>
                <a:cs typeface="Verdana"/>
              </a:rPr>
              <a:t>d</a:t>
            </a:r>
            <a:r>
              <a:rPr sz="1600" spc="15" dirty="0">
                <a:solidFill>
                  <a:srgbClr val="FFFFFF"/>
                </a:solidFill>
                <a:latin typeface="Verdana"/>
                <a:cs typeface="Verdana"/>
              </a:rPr>
              <a:t>e</a:t>
            </a:r>
            <a:r>
              <a:rPr sz="1600" spc="-125" dirty="0">
                <a:solidFill>
                  <a:srgbClr val="FFFFFF"/>
                </a:solidFill>
                <a:latin typeface="Verdana"/>
                <a:cs typeface="Verdana"/>
              </a:rPr>
              <a:t> </a:t>
            </a:r>
            <a:r>
              <a:rPr sz="1600" spc="-5" dirty="0">
                <a:solidFill>
                  <a:srgbClr val="FFFFFF"/>
                </a:solidFill>
                <a:latin typeface="Verdana"/>
                <a:cs typeface="Verdana"/>
              </a:rPr>
              <a:t>f</a:t>
            </a:r>
            <a:r>
              <a:rPr sz="1600" spc="-65" dirty="0">
                <a:solidFill>
                  <a:srgbClr val="FFFFFF"/>
                </a:solidFill>
                <a:latin typeface="Verdana"/>
                <a:cs typeface="Verdana"/>
              </a:rPr>
              <a:t>a</a:t>
            </a:r>
            <a:r>
              <a:rPr sz="1600" spc="35" dirty="0">
                <a:solidFill>
                  <a:srgbClr val="FFFFFF"/>
                </a:solidFill>
                <a:latin typeface="Verdana"/>
                <a:cs typeface="Verdana"/>
              </a:rPr>
              <a:t>ç</a:t>
            </a:r>
            <a:r>
              <a:rPr sz="1600" spc="45" dirty="0">
                <a:solidFill>
                  <a:srgbClr val="FFFFFF"/>
                </a:solidFill>
                <a:latin typeface="Verdana"/>
                <a:cs typeface="Verdana"/>
              </a:rPr>
              <a:t>o</a:t>
            </a:r>
            <a:r>
              <a:rPr sz="1600" spc="-15" dirty="0">
                <a:solidFill>
                  <a:srgbClr val="FFFFFF"/>
                </a:solidFill>
                <a:latin typeface="Verdana"/>
                <a:cs typeface="Verdana"/>
              </a:rPr>
              <a:t>n</a:t>
            </a:r>
            <a:r>
              <a:rPr sz="1600" spc="-125" dirty="0">
                <a:solidFill>
                  <a:srgbClr val="FFFFFF"/>
                </a:solidFill>
                <a:latin typeface="Verdana"/>
                <a:cs typeface="Verdana"/>
              </a:rPr>
              <a:t> </a:t>
            </a:r>
            <a:r>
              <a:rPr sz="1600" spc="-114" dirty="0">
                <a:solidFill>
                  <a:srgbClr val="FFFFFF"/>
                </a:solidFill>
                <a:latin typeface="Verdana"/>
                <a:cs typeface="Verdana"/>
              </a:rPr>
              <a:t>r</a:t>
            </a:r>
            <a:r>
              <a:rPr sz="1600" spc="25" dirty="0">
                <a:solidFill>
                  <a:srgbClr val="FFFFFF"/>
                </a:solidFill>
                <a:latin typeface="Verdana"/>
                <a:cs typeface="Verdana"/>
              </a:rPr>
              <a:t>é</a:t>
            </a:r>
            <a:r>
              <a:rPr sz="1600" spc="30" dirty="0">
                <a:solidFill>
                  <a:srgbClr val="FFFFFF"/>
                </a:solidFill>
                <a:latin typeface="Verdana"/>
                <a:cs typeface="Verdana"/>
              </a:rPr>
              <a:t>p</a:t>
            </a:r>
            <a:r>
              <a:rPr sz="1600" spc="-35" dirty="0">
                <a:solidFill>
                  <a:srgbClr val="FFFFFF"/>
                </a:solidFill>
                <a:latin typeface="Verdana"/>
                <a:cs typeface="Verdana"/>
              </a:rPr>
              <a:t>é</a:t>
            </a:r>
            <a:r>
              <a:rPr sz="1600" spc="15" dirty="0">
                <a:solidFill>
                  <a:srgbClr val="FFFFFF"/>
                </a:solidFill>
                <a:latin typeface="Verdana"/>
                <a:cs typeface="Verdana"/>
              </a:rPr>
              <a:t>t</a:t>
            </a:r>
            <a:r>
              <a:rPr sz="1600" spc="-35" dirty="0">
                <a:solidFill>
                  <a:srgbClr val="FFFFFF"/>
                </a:solidFill>
                <a:latin typeface="Verdana"/>
                <a:cs typeface="Verdana"/>
              </a:rPr>
              <a:t>ée</a:t>
            </a:r>
            <a:r>
              <a:rPr sz="1600" spc="-150" dirty="0">
                <a:solidFill>
                  <a:srgbClr val="FFFFFF"/>
                </a:solidFill>
                <a:latin typeface="Verdana"/>
                <a:cs typeface="Verdana"/>
              </a:rPr>
              <a:t>.</a:t>
            </a:r>
            <a:endParaRPr sz="1600" dirty="0">
              <a:latin typeface="Verdana"/>
              <a:cs typeface="Verdana"/>
            </a:endParaRPr>
          </a:p>
        </p:txBody>
      </p:sp>
      <p:pic>
        <p:nvPicPr>
          <p:cNvPr id="19" name="object 5"/>
          <p:cNvPicPr/>
          <p:nvPr/>
        </p:nvPicPr>
        <p:blipFill>
          <a:blip r:embed="rId4" cstate="email">
            <a:extLst>
              <a:ext uri="{28A0092B-C50C-407E-A947-70E740481C1C}">
                <a14:useLocalDpi xmlns:a14="http://schemas.microsoft.com/office/drawing/2010/main"/>
              </a:ext>
            </a:extLst>
          </a:blip>
          <a:stretch>
            <a:fillRect/>
          </a:stretch>
        </p:blipFill>
        <p:spPr>
          <a:xfrm>
            <a:off x="1763988" y="4247702"/>
            <a:ext cx="8449384" cy="967328"/>
          </a:xfrm>
          <a:prstGeom prst="rect">
            <a:avLst/>
          </a:prstGeom>
        </p:spPr>
      </p:pic>
    </p:spTree>
    <p:extLst>
      <p:ext uri="{BB962C8B-B14F-4D97-AF65-F5344CB8AC3E}">
        <p14:creationId xmlns:p14="http://schemas.microsoft.com/office/powerpoint/2010/main" val="26114119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818167" y="624109"/>
            <a:ext cx="9824484" cy="1130263"/>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lang="fr-FR" sz="2000" b="1" kern="1200" dirty="0" smtClean="0">
                <a:solidFill>
                  <a:srgbClr val="FF0000"/>
                </a:solidFill>
                <a:latin typeface="+mn-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2/ Outiller autour d’activités sensibilisatrices liées à la sécurité en ligne (pour les PE puis pour les élèves)</a:t>
            </a:r>
          </a:p>
          <a:p>
            <a:endParaRPr lang="fr-FR" dirty="0"/>
          </a:p>
          <a:p>
            <a:endParaRPr lang="fr-FR" dirty="0"/>
          </a:p>
          <a:p>
            <a:r>
              <a:rPr lang="fr-FR" dirty="0">
                <a:solidFill>
                  <a:schemeClr val="tx1"/>
                </a:solidFill>
              </a:rPr>
              <a:t>Objectifs des activités :</a:t>
            </a:r>
          </a:p>
          <a:p>
            <a:endParaRPr lang="fr-FR" dirty="0">
              <a:solidFill>
                <a:schemeClr val="tx1"/>
              </a:solidFill>
            </a:endParaRPr>
          </a:p>
        </p:txBody>
      </p:sp>
      <p:sp>
        <p:nvSpPr>
          <p:cNvPr id="8" name="ZoneTexte 7"/>
          <p:cNvSpPr txBox="1"/>
          <p:nvPr/>
        </p:nvSpPr>
        <p:spPr>
          <a:xfrm>
            <a:off x="1679943" y="1977656"/>
            <a:ext cx="9568430" cy="2308324"/>
          </a:xfrm>
          <a:prstGeom prst="rect">
            <a:avLst/>
          </a:prstGeom>
          <a:noFill/>
        </p:spPr>
        <p:txBody>
          <a:bodyPr wrap="square" rtlCol="0">
            <a:spAutoFit/>
          </a:bodyPr>
          <a:lstStyle/>
          <a:p>
            <a:r>
              <a:rPr lang="fr-FR" dirty="0"/>
              <a:t>1/ Prendre conscience de la circulation de l’information dans un réseau social</a:t>
            </a:r>
          </a:p>
          <a:p>
            <a:endParaRPr lang="fr-FR" dirty="0"/>
          </a:p>
          <a:p>
            <a:r>
              <a:rPr lang="fr-FR" dirty="0"/>
              <a:t>2/ Augmenter sa culture autour de la sécurité en ligne de manière ludique</a:t>
            </a:r>
          </a:p>
          <a:p>
            <a:endParaRPr lang="fr-FR" dirty="0"/>
          </a:p>
          <a:p>
            <a:r>
              <a:rPr lang="fr-FR" dirty="0"/>
              <a:t>3/ Etablir un protocole en réponse à une problématique réseau social dans son école</a:t>
            </a:r>
          </a:p>
          <a:p>
            <a:endParaRPr lang="fr-FR" dirty="0"/>
          </a:p>
          <a:p>
            <a:r>
              <a:rPr lang="fr-FR" dirty="0"/>
              <a:t>4/ Expérimenter un réseau social</a:t>
            </a:r>
          </a:p>
        </p:txBody>
      </p:sp>
    </p:spTree>
    <p:extLst>
      <p:ext uri="{BB962C8B-B14F-4D97-AF65-F5344CB8AC3E}">
        <p14:creationId xmlns:p14="http://schemas.microsoft.com/office/powerpoint/2010/main" val="14466722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517430"/>
            <a:ext cx="8911687" cy="686530"/>
          </a:xfrm>
        </p:spPr>
        <p:txBody>
          <a:bodyPr/>
          <a:lstStyle/>
          <a:p>
            <a:r>
              <a:rPr lang="fr-FR" dirty="0">
                <a:solidFill>
                  <a:schemeClr val="tx1"/>
                </a:solidFill>
              </a:rPr>
              <a:t>Matérialiser un réseau de liens : La toile des pelotes de laine</a:t>
            </a:r>
          </a:p>
        </p:txBody>
      </p:sp>
      <p:sp>
        <p:nvSpPr>
          <p:cNvPr id="3" name="Espace réservé du contenu 2"/>
          <p:cNvSpPr>
            <a:spLocks noGrp="1"/>
          </p:cNvSpPr>
          <p:nvPr>
            <p:ph idx="1"/>
          </p:nvPr>
        </p:nvSpPr>
        <p:spPr>
          <a:xfrm>
            <a:off x="1323287" y="976815"/>
            <a:ext cx="10287000" cy="5623560"/>
          </a:xfrm>
        </p:spPr>
        <p:txBody>
          <a:bodyPr>
            <a:normAutofit fontScale="77500" lnSpcReduction="20000"/>
          </a:bodyPr>
          <a:lstStyle/>
          <a:p>
            <a:r>
              <a:rPr lang="fr-FR" sz="2000" b="1" dirty="0"/>
              <a:t>Durée</a:t>
            </a:r>
            <a:r>
              <a:rPr lang="fr-FR" sz="2000" dirty="0"/>
              <a:t> : 40 minutes (3 phases) - </a:t>
            </a:r>
            <a:r>
              <a:rPr lang="fr-FR" sz="2000" b="1" dirty="0"/>
              <a:t>Matériel</a:t>
            </a:r>
            <a:r>
              <a:rPr lang="fr-FR" sz="2000" dirty="0"/>
              <a:t> : 6 pelotes de laine de couleurs différentes, 10 boites à infos, 1 mousqueton par participant</a:t>
            </a:r>
          </a:p>
          <a:p>
            <a:r>
              <a:rPr lang="fr-FR" sz="2000" b="1" dirty="0"/>
              <a:t>Etape 1 </a:t>
            </a:r>
            <a:r>
              <a:rPr lang="fr-FR" sz="2000" dirty="0"/>
              <a:t>: </a:t>
            </a:r>
            <a:r>
              <a:rPr lang="fr-FR" sz="2000" u="sng" dirty="0"/>
              <a:t>Création du réseau </a:t>
            </a:r>
            <a:r>
              <a:rPr lang="fr-FR" sz="2000" dirty="0"/>
              <a:t>avec les pelotes en répondant à des conditions (6 conditions pour 6 pelotes) &gt; tout le monde est plus ou moins connecté</a:t>
            </a:r>
          </a:p>
          <a:p>
            <a:r>
              <a:rPr lang="fr-FR" sz="2000" b="1" dirty="0"/>
              <a:t>Etape 2 </a:t>
            </a:r>
            <a:r>
              <a:rPr lang="fr-FR" sz="2000" dirty="0"/>
              <a:t>&gt; </a:t>
            </a:r>
            <a:r>
              <a:rPr lang="fr-FR" sz="2000" u="sng" dirty="0"/>
              <a:t>faire circuler des informations </a:t>
            </a:r>
            <a:r>
              <a:rPr lang="fr-FR" sz="2000" dirty="0"/>
              <a:t>dans le réseau. Chaque information est écrite sur un papier (les papiers sont accrochés au fil à l’aide d’un trombone)</a:t>
            </a:r>
          </a:p>
          <a:p>
            <a:pPr marL="0" indent="0">
              <a:buNone/>
            </a:pPr>
            <a:r>
              <a:rPr lang="fr-FR" sz="2000" dirty="0"/>
              <a:t>Chaque information est donnée au hasard à un participant : « On lui demande de la faire circuler jusqu'à un autre participant en suivant un fil »</a:t>
            </a:r>
          </a:p>
          <a:p>
            <a:r>
              <a:rPr lang="fr-FR" sz="2000" b="1" dirty="0"/>
              <a:t>Etape 3 </a:t>
            </a:r>
            <a:r>
              <a:rPr lang="fr-FR" sz="2000" dirty="0"/>
              <a:t>: </a:t>
            </a:r>
            <a:r>
              <a:rPr lang="fr-FR" sz="2000" u="sng" dirty="0"/>
              <a:t>Bilan</a:t>
            </a:r>
            <a:r>
              <a:rPr lang="fr-FR" sz="2000" dirty="0"/>
              <a:t> : - Les informations se sont propagées à travers l’ensemble du réseau</a:t>
            </a:r>
          </a:p>
          <a:p>
            <a:pPr marL="0" indent="0">
              <a:buNone/>
            </a:pPr>
            <a:r>
              <a:rPr lang="fr-FR" sz="2000" dirty="0"/>
              <a:t>- Une information peut avoir été réceptionnée plusieurs fois</a:t>
            </a:r>
          </a:p>
          <a:p>
            <a:pPr marL="0" indent="0">
              <a:buNone/>
            </a:pPr>
            <a:r>
              <a:rPr lang="fr-FR" sz="2000" dirty="0"/>
              <a:t>- La plupart des informations ont été reçues par tous les participants</a:t>
            </a:r>
          </a:p>
          <a:p>
            <a:pPr marL="0" indent="0">
              <a:buNone/>
            </a:pPr>
            <a:r>
              <a:rPr lang="fr-FR" sz="2000" dirty="0"/>
              <a:t>- Il est difficile de retirer une information</a:t>
            </a:r>
          </a:p>
          <a:p>
            <a:pPr marL="0" indent="0">
              <a:buNone/>
            </a:pPr>
            <a:r>
              <a:rPr lang="fr-FR" sz="2000" dirty="0"/>
              <a:t>- Il est difficile de retrouver la source d’une information</a:t>
            </a:r>
          </a:p>
          <a:p>
            <a:r>
              <a:rPr lang="fr-FR" sz="2000" b="1" dirty="0"/>
              <a:t>Notions</a:t>
            </a:r>
            <a:r>
              <a:rPr lang="fr-FR" sz="2000" dirty="0"/>
              <a:t>  : vie privée, informations confidentielles</a:t>
            </a:r>
          </a:p>
          <a:p>
            <a:r>
              <a:rPr lang="fr-FR" sz="2000" b="1" dirty="0"/>
              <a:t>Parallèle aux réseaux sociaux </a:t>
            </a:r>
            <a:r>
              <a:rPr lang="fr-FR" sz="2000" dirty="0"/>
              <a:t>: </a:t>
            </a:r>
          </a:p>
          <a:p>
            <a:pPr marL="0" indent="0">
              <a:buNone/>
            </a:pPr>
            <a:r>
              <a:rPr lang="fr-FR" sz="2000" dirty="0"/>
              <a:t>- Donner trop d’informations personnelles à des inconnus : téléphone, adresse…</a:t>
            </a:r>
          </a:p>
          <a:p>
            <a:pPr marL="0" indent="0">
              <a:buNone/>
            </a:pPr>
            <a:r>
              <a:rPr lang="fr-FR" sz="2000" dirty="0"/>
              <a:t>- Etre victime de ce qu’on publie (chacun est responsable). On peut nuire à sa réputation.</a:t>
            </a:r>
          </a:p>
          <a:p>
            <a:pPr marL="0" indent="0">
              <a:buNone/>
            </a:pPr>
            <a:r>
              <a:rPr lang="fr-FR" sz="2000" dirty="0"/>
              <a:t>- Diffuser de fausses informations, des rumeurs.</a:t>
            </a:r>
          </a:p>
          <a:p>
            <a:pPr marL="0" indent="0">
              <a:buNone/>
            </a:pPr>
            <a:r>
              <a:rPr lang="fr-FR" sz="2000" dirty="0"/>
              <a:t>- Etre la cible de publicités si l’on donne trop d’informations.</a:t>
            </a:r>
          </a:p>
        </p:txBody>
      </p:sp>
    </p:spTree>
    <p:extLst>
      <p:ext uri="{BB962C8B-B14F-4D97-AF65-F5344CB8AC3E}">
        <p14:creationId xmlns:p14="http://schemas.microsoft.com/office/powerpoint/2010/main" val="7399624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2592925" y="517430"/>
            <a:ext cx="8911687" cy="686530"/>
          </a:xfrm>
        </p:spPr>
        <p:txBody>
          <a:bodyPr/>
          <a:lstStyle/>
          <a:p>
            <a:r>
              <a:rPr lang="fr-FR" dirty="0">
                <a:solidFill>
                  <a:schemeClr val="tx1"/>
                </a:solidFill>
              </a:rPr>
              <a:t>Jeu de cartes de la CNIL</a:t>
            </a:r>
          </a:p>
        </p:txBody>
      </p:sp>
      <p:pic>
        <p:nvPicPr>
          <p:cNvPr id="2" name="Image 1">
            <a:hlinkClick r:id="rId3"/>
          </p:cNvPr>
          <p:cNvPicPr>
            <a:picLocks noChangeAspect="1"/>
          </p:cNvPicPr>
          <p:nvPr/>
        </p:nvPicPr>
        <p:blipFill>
          <a:blip r:embed="rId4"/>
          <a:stretch>
            <a:fillRect/>
          </a:stretch>
        </p:blipFill>
        <p:spPr>
          <a:xfrm>
            <a:off x="3230083" y="1064751"/>
            <a:ext cx="6460794" cy="5386153"/>
          </a:xfrm>
          <a:prstGeom prst="rect">
            <a:avLst/>
          </a:prstGeom>
        </p:spPr>
      </p:pic>
    </p:spTree>
    <p:extLst>
      <p:ext uri="{BB962C8B-B14F-4D97-AF65-F5344CB8AC3E}">
        <p14:creationId xmlns:p14="http://schemas.microsoft.com/office/powerpoint/2010/main" val="28953572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Jeu de rôles</a:t>
            </a:r>
          </a:p>
        </p:txBody>
      </p:sp>
      <p:pic>
        <p:nvPicPr>
          <p:cNvPr id="4" name="Image 3"/>
          <p:cNvPicPr>
            <a:picLocks noChangeAspect="1"/>
          </p:cNvPicPr>
          <p:nvPr/>
        </p:nvPicPr>
        <p:blipFill>
          <a:blip r:embed="rId3"/>
          <a:stretch>
            <a:fillRect/>
          </a:stretch>
        </p:blipFill>
        <p:spPr>
          <a:xfrm>
            <a:off x="2292301" y="1804792"/>
            <a:ext cx="7427898" cy="4870752"/>
          </a:xfrm>
          <a:prstGeom prst="rect">
            <a:avLst/>
          </a:prstGeom>
        </p:spPr>
      </p:pic>
      <p:sp>
        <p:nvSpPr>
          <p:cNvPr id="5" name="ZoneTexte 4"/>
          <p:cNvSpPr txBox="1"/>
          <p:nvPr/>
        </p:nvSpPr>
        <p:spPr>
          <a:xfrm>
            <a:off x="2029216" y="1064712"/>
            <a:ext cx="9156526" cy="646331"/>
          </a:xfrm>
          <a:prstGeom prst="rect">
            <a:avLst/>
          </a:prstGeom>
          <a:noFill/>
        </p:spPr>
        <p:txBody>
          <a:bodyPr wrap="square" rtlCol="0">
            <a:spAutoFit/>
          </a:bodyPr>
          <a:lstStyle/>
          <a:p>
            <a:r>
              <a:rPr lang="fr-FR" dirty="0"/>
              <a:t>Mise en situation pour établir un protocole de gestion des situations provoquées par l’usage inapproprié des réseaux sociaux</a:t>
            </a:r>
          </a:p>
        </p:txBody>
      </p:sp>
    </p:spTree>
    <p:extLst>
      <p:ext uri="{BB962C8B-B14F-4D97-AF65-F5344CB8AC3E}">
        <p14:creationId xmlns:p14="http://schemas.microsoft.com/office/powerpoint/2010/main" val="2244025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Vivre un réseau social</a:t>
            </a:r>
          </a:p>
        </p:txBody>
      </p:sp>
      <p:pic>
        <p:nvPicPr>
          <p:cNvPr id="4" name="Image 3">
            <a:hlinkClick r:id="rId2"/>
          </p:cNvPr>
          <p:cNvPicPr>
            <a:picLocks noChangeAspect="1"/>
          </p:cNvPicPr>
          <p:nvPr/>
        </p:nvPicPr>
        <p:blipFill>
          <a:blip r:embed="rId3"/>
          <a:stretch>
            <a:fillRect/>
          </a:stretch>
        </p:blipFill>
        <p:spPr>
          <a:xfrm>
            <a:off x="1723582" y="1264554"/>
            <a:ext cx="10321449" cy="3796543"/>
          </a:xfrm>
          <a:prstGeom prst="rect">
            <a:avLst/>
          </a:prstGeom>
        </p:spPr>
      </p:pic>
    </p:spTree>
    <p:extLst>
      <p:ext uri="{BB962C8B-B14F-4D97-AF65-F5344CB8AC3E}">
        <p14:creationId xmlns:p14="http://schemas.microsoft.com/office/powerpoint/2010/main" val="2733027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Ressources</a:t>
            </a:r>
          </a:p>
        </p:txBody>
      </p:sp>
      <p:sp>
        <p:nvSpPr>
          <p:cNvPr id="4" name="Titre 1"/>
          <p:cNvSpPr txBox="1">
            <a:spLocks/>
          </p:cNvSpPr>
          <p:nvPr/>
        </p:nvSpPr>
        <p:spPr>
          <a:xfrm>
            <a:off x="1778414" y="978195"/>
            <a:ext cx="9726198" cy="714718"/>
          </a:xfrm>
          <a:prstGeom prst="rect">
            <a:avLst/>
          </a:prstGeom>
        </p:spPr>
        <p:txBody>
          <a:bodyPr vert="horz" lIns="91440" tIns="45720" rIns="91440" bIns="45720" rtlCol="0" anchor="t">
            <a:normAutofit/>
          </a:bodyPr>
          <a:lstStyle>
            <a:lvl1pPr algn="l" defTabSz="457200" rtl="0" eaLnBrk="1" latinLnBrk="0" hangingPunct="1">
              <a:spcBef>
                <a:spcPct val="0"/>
              </a:spcBef>
              <a:buNone/>
              <a:defRPr lang="fr-FR" sz="2000" b="1" kern="1200" dirty="0" smtClean="0">
                <a:solidFill>
                  <a:srgbClr val="FF0000"/>
                </a:solidFill>
                <a:latin typeface="+mn-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solidFill>
                  <a:schemeClr val="tx1"/>
                </a:solidFill>
              </a:rPr>
              <a:t>Séquence #NAH en cycle 3 – Séance 3 spécifique sur le </a:t>
            </a:r>
            <a:r>
              <a:rPr lang="fr-FR" dirty="0" err="1">
                <a:solidFill>
                  <a:schemeClr val="tx1"/>
                </a:solidFill>
              </a:rPr>
              <a:t>cyberharcèlement</a:t>
            </a:r>
            <a:endParaRPr lang="fr-FR" dirty="0">
              <a:solidFill>
                <a:schemeClr val="tx1"/>
              </a:solidFill>
            </a:endParaRPr>
          </a:p>
        </p:txBody>
      </p:sp>
      <p:pic>
        <p:nvPicPr>
          <p:cNvPr id="5" name="Image 4"/>
          <p:cNvPicPr>
            <a:picLocks noChangeAspect="1"/>
          </p:cNvPicPr>
          <p:nvPr/>
        </p:nvPicPr>
        <p:blipFill>
          <a:blip r:embed="rId2"/>
          <a:stretch>
            <a:fillRect/>
          </a:stretch>
        </p:blipFill>
        <p:spPr>
          <a:xfrm>
            <a:off x="1797910" y="1485132"/>
            <a:ext cx="6443680" cy="3467137"/>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0564" y="1818647"/>
            <a:ext cx="2007562" cy="2007562"/>
          </a:xfrm>
          <a:prstGeom prst="rect">
            <a:avLst/>
          </a:prstGeom>
        </p:spPr>
      </p:pic>
      <p:sp>
        <p:nvSpPr>
          <p:cNvPr id="7" name="Rectangle 6"/>
          <p:cNvSpPr/>
          <p:nvPr/>
        </p:nvSpPr>
        <p:spPr>
          <a:xfrm>
            <a:off x="1681663" y="5378370"/>
            <a:ext cx="5488520" cy="369332"/>
          </a:xfrm>
          <a:prstGeom prst="rect">
            <a:avLst/>
          </a:prstGeom>
        </p:spPr>
        <p:txBody>
          <a:bodyPr wrap="square">
            <a:spAutoFit/>
          </a:bodyPr>
          <a:lstStyle/>
          <a:p>
            <a:r>
              <a:rPr lang="fr-FR" dirty="0">
                <a:hlinkClick r:id="rId4"/>
              </a:rPr>
              <a:t>https://digipad.app/p/478634/15aa166003c35</a:t>
            </a:r>
            <a:r>
              <a:rPr lang="fr-FR" dirty="0"/>
              <a:t> </a:t>
            </a:r>
          </a:p>
        </p:txBody>
      </p:sp>
      <p:sp>
        <p:nvSpPr>
          <p:cNvPr id="8" name="ZoneTexte 7"/>
          <p:cNvSpPr txBox="1"/>
          <p:nvPr/>
        </p:nvSpPr>
        <p:spPr>
          <a:xfrm>
            <a:off x="8615954" y="4178041"/>
            <a:ext cx="2514294" cy="1200329"/>
          </a:xfrm>
          <a:prstGeom prst="rect">
            <a:avLst/>
          </a:prstGeom>
          <a:noFill/>
        </p:spPr>
        <p:txBody>
          <a:bodyPr wrap="square" rtlCol="0">
            <a:spAutoFit/>
          </a:bodyPr>
          <a:lstStyle/>
          <a:p>
            <a:r>
              <a:rPr lang="fr-FR" b="1" dirty="0">
                <a:solidFill>
                  <a:srgbClr val="0070C0"/>
                </a:solidFill>
              </a:rPr>
              <a:t>En séance 3, une enquête anonyme sur l’usage des réseaux sociaux</a:t>
            </a:r>
          </a:p>
        </p:txBody>
      </p:sp>
    </p:spTree>
    <p:extLst>
      <p:ext uri="{BB962C8B-B14F-4D97-AF65-F5344CB8AC3E}">
        <p14:creationId xmlns:p14="http://schemas.microsoft.com/office/powerpoint/2010/main" val="1018625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45921" y="624840"/>
            <a:ext cx="9858692" cy="1356360"/>
          </a:xfrm>
        </p:spPr>
        <p:txBody>
          <a:bodyPr>
            <a:normAutofit fontScale="90000"/>
          </a:bodyPr>
          <a:lstStyle/>
          <a:p>
            <a:r>
              <a:rPr lang="fr-FR" dirty="0">
                <a:solidFill>
                  <a:schemeClr val="tx1"/>
                </a:solidFill>
              </a:rPr>
              <a:t>L’école des réseaux sociaux</a:t>
            </a:r>
            <a:br>
              <a:rPr lang="fr-FR" dirty="0"/>
            </a:br>
            <a:r>
              <a:rPr lang="fr-FR" sz="1600" b="0" i="1" dirty="0">
                <a:solidFill>
                  <a:schemeClr val="tx1">
                    <a:lumMod val="75000"/>
                    <a:lumOff val="25000"/>
                  </a:schemeClr>
                </a:solidFill>
              </a:rPr>
              <a:t>l’École des réseaux sociaux propose des outils pédagogiques pour évoquer ces questions avec les élèves de fin de cycle 2 et de cycle 3.</a:t>
            </a:r>
            <a:br>
              <a:rPr lang="fr-FR" sz="1600" b="0" i="1" dirty="0">
                <a:solidFill>
                  <a:schemeClr val="tx1">
                    <a:lumMod val="75000"/>
                    <a:lumOff val="25000"/>
                  </a:schemeClr>
                </a:solidFill>
              </a:rPr>
            </a:br>
            <a:r>
              <a:rPr lang="fr-FR" sz="1600" b="0" i="1" dirty="0">
                <a:solidFill>
                  <a:schemeClr val="tx1">
                    <a:lumMod val="75000"/>
                    <a:lumOff val="25000"/>
                  </a:schemeClr>
                </a:solidFill>
              </a:rPr>
              <a:t>Projet européen à but non lucratif</a:t>
            </a:r>
            <a:br>
              <a:rPr lang="fr-FR" sz="1600" b="0" i="1" dirty="0">
                <a:solidFill>
                  <a:schemeClr val="tx1">
                    <a:lumMod val="75000"/>
                    <a:lumOff val="25000"/>
                  </a:schemeClr>
                </a:solidFill>
              </a:rPr>
            </a:br>
            <a:r>
              <a:rPr lang="fr-FR" sz="1600" b="0" i="1" dirty="0">
                <a:solidFill>
                  <a:schemeClr val="tx1">
                    <a:lumMod val="75000"/>
                    <a:lumOff val="25000"/>
                  </a:schemeClr>
                </a:solidFill>
                <a:hlinkClick r:id="rId3"/>
              </a:rPr>
              <a:t>https://www.schoolofsocialnetworks.org/fr/ressources-a-telecharger/#268-269-wpfd-enseignants-francais-pdf-files</a:t>
            </a:r>
            <a:endParaRPr lang="fr-FR" sz="1600" b="0" i="1" dirty="0">
              <a:solidFill>
                <a:schemeClr val="tx1">
                  <a:lumMod val="75000"/>
                  <a:lumOff val="25000"/>
                </a:schemeClr>
              </a:solidFill>
            </a:endParaRPr>
          </a:p>
        </p:txBody>
      </p:sp>
      <p:sp>
        <p:nvSpPr>
          <p:cNvPr id="3" name="Espace réservé du contenu 2"/>
          <p:cNvSpPr>
            <a:spLocks noGrp="1"/>
          </p:cNvSpPr>
          <p:nvPr>
            <p:ph idx="1"/>
          </p:nvPr>
        </p:nvSpPr>
        <p:spPr>
          <a:xfrm>
            <a:off x="1539240" y="2133600"/>
            <a:ext cx="9965372" cy="4099560"/>
          </a:xfrm>
        </p:spPr>
        <p:txBody>
          <a:bodyPr>
            <a:normAutofit/>
          </a:bodyPr>
          <a:lstStyle/>
          <a:p>
            <a:r>
              <a:rPr lang="fr-FR" b="1" dirty="0"/>
              <a:t>5 thématiques</a:t>
            </a:r>
          </a:p>
          <a:p>
            <a:pPr>
              <a:buFontTx/>
              <a:buChar char="-"/>
            </a:pPr>
            <a:r>
              <a:rPr lang="fr-FR" dirty="0"/>
              <a:t>Comment communiquer avec ses amis en ligne ? (3 fiches)</a:t>
            </a:r>
          </a:p>
          <a:p>
            <a:pPr>
              <a:buFontTx/>
              <a:buChar char="-"/>
            </a:pPr>
            <a:r>
              <a:rPr lang="fr-FR" dirty="0"/>
              <a:t>A quels types de comportements peut-on avoir à faire ? (4 fiches)</a:t>
            </a:r>
          </a:p>
          <a:p>
            <a:pPr>
              <a:buFontTx/>
              <a:buChar char="-"/>
            </a:pPr>
            <a:r>
              <a:rPr lang="fr-FR" dirty="0"/>
              <a:t>Sur quels types de contenus peut-on tomber ? (4 fiches)</a:t>
            </a:r>
          </a:p>
          <a:p>
            <a:pPr>
              <a:buFontTx/>
              <a:buChar char="-"/>
            </a:pPr>
            <a:r>
              <a:rPr lang="fr-FR" dirty="0"/>
              <a:t>Que (ne pas) acheter ou partager ? (3 fiches)</a:t>
            </a:r>
          </a:p>
          <a:p>
            <a:pPr>
              <a:buFontTx/>
              <a:buChar char="-"/>
            </a:pPr>
            <a:r>
              <a:rPr lang="fr-FR" dirty="0"/>
              <a:t>Protéger ses données et ses appareils (2 fiches)</a:t>
            </a:r>
            <a:endParaRPr lang="fr-FR" b="1" dirty="0"/>
          </a:p>
          <a:p>
            <a:r>
              <a:rPr lang="fr-FR" b="1" dirty="0"/>
              <a:t>Fiches activités clés en main de 30-45mn en moyenne</a:t>
            </a:r>
          </a:p>
          <a:p>
            <a:r>
              <a:rPr lang="fr-FR" b="1" dirty="0"/>
              <a:t>Et 8 activités à faire en « plein air »</a:t>
            </a:r>
          </a:p>
          <a:p>
            <a:endParaRPr lang="fr-FR" b="1" dirty="0"/>
          </a:p>
          <a:p>
            <a:pPr marL="0" indent="0">
              <a:buNone/>
            </a:pPr>
            <a:endParaRPr lang="fr-FR" dirty="0"/>
          </a:p>
        </p:txBody>
      </p:sp>
    </p:spTree>
    <p:extLst>
      <p:ext uri="{BB962C8B-B14F-4D97-AF65-F5344CB8AC3E}">
        <p14:creationId xmlns:p14="http://schemas.microsoft.com/office/powerpoint/2010/main" val="12721846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25041" y="624110"/>
            <a:ext cx="9279572" cy="1280890"/>
          </a:xfrm>
        </p:spPr>
        <p:txBody>
          <a:bodyPr/>
          <a:lstStyle/>
          <a:p>
            <a:r>
              <a:rPr lang="fr-FR" dirty="0">
                <a:solidFill>
                  <a:schemeClr val="tx1"/>
                </a:solidFill>
              </a:rPr>
              <a:t>Un escape </a:t>
            </a:r>
            <a:r>
              <a:rPr lang="fr-FR" dirty="0" err="1">
                <a:solidFill>
                  <a:schemeClr val="tx1"/>
                </a:solidFill>
              </a:rPr>
              <a:t>game</a:t>
            </a:r>
            <a:r>
              <a:rPr lang="fr-FR" dirty="0">
                <a:solidFill>
                  <a:schemeClr val="tx1"/>
                </a:solidFill>
              </a:rPr>
              <a:t> « Alerte aux données volées ! »</a:t>
            </a:r>
            <a:br>
              <a:rPr lang="fr-FR" dirty="0"/>
            </a:br>
            <a:r>
              <a:rPr lang="fr-FR" sz="1600" b="0" dirty="0">
                <a:solidFill>
                  <a:schemeClr val="tx1"/>
                </a:solidFill>
              </a:rPr>
              <a:t>vu sur </a:t>
            </a:r>
            <a:r>
              <a:rPr lang="fr-FR" sz="1600" b="0" dirty="0" err="1">
                <a:solidFill>
                  <a:schemeClr val="tx1"/>
                </a:solidFill>
              </a:rPr>
              <a:t>prim</a:t>
            </a:r>
            <a:r>
              <a:rPr lang="fr-FR" sz="1600" b="0" dirty="0">
                <a:solidFill>
                  <a:schemeClr val="tx1"/>
                </a:solidFill>
              </a:rPr>
              <a:t> a bord : </a:t>
            </a:r>
            <a:r>
              <a:rPr lang="fr-FR" sz="1600" b="0" dirty="0">
                <a:solidFill>
                  <a:schemeClr val="tx1"/>
                </a:solidFill>
                <a:hlinkClick r:id="rId3"/>
              </a:rPr>
              <a:t>https://primabord.eduscol.education.fr/alerte-aux-donnees-volees</a:t>
            </a:r>
            <a:br>
              <a:rPr lang="fr-FR" dirty="0"/>
            </a:br>
            <a:br>
              <a:rPr lang="fr-FR" dirty="0"/>
            </a:br>
            <a:r>
              <a:rPr lang="fr-FR" sz="1600" b="0" dirty="0">
                <a:solidFill>
                  <a:schemeClr val="tx1"/>
                </a:solidFill>
                <a:hlinkClick r:id="rId4"/>
              </a:rPr>
              <a:t>Toutes les ressources sur ce Nuage</a:t>
            </a:r>
            <a:endParaRPr lang="fr-FR" sz="1800" b="0" dirty="0">
              <a:solidFill>
                <a:schemeClr val="tx1"/>
              </a:solidFill>
            </a:endParaRPr>
          </a:p>
        </p:txBody>
      </p:sp>
      <p:sp>
        <p:nvSpPr>
          <p:cNvPr id="3" name="Espace réservé du contenu 2"/>
          <p:cNvSpPr>
            <a:spLocks noGrp="1"/>
          </p:cNvSpPr>
          <p:nvPr>
            <p:ph idx="1"/>
          </p:nvPr>
        </p:nvSpPr>
        <p:spPr>
          <a:xfrm>
            <a:off x="2225040" y="1905000"/>
            <a:ext cx="9279572" cy="4006222"/>
          </a:xfrm>
        </p:spPr>
        <p:txBody>
          <a:bodyPr>
            <a:normAutofit/>
          </a:bodyPr>
          <a:lstStyle/>
          <a:p>
            <a:r>
              <a:rPr lang="fr-FR" b="1" dirty="0"/>
              <a:t>Cycle 3</a:t>
            </a:r>
          </a:p>
          <a:p>
            <a:r>
              <a:rPr lang="fr-FR" b="1" dirty="0"/>
              <a:t>Objectifs de l’escape </a:t>
            </a:r>
            <a:r>
              <a:rPr lang="fr-FR" b="1" dirty="0" err="1"/>
              <a:t>game</a:t>
            </a:r>
            <a:r>
              <a:rPr lang="fr-FR" b="1" dirty="0"/>
              <a:t> :</a:t>
            </a:r>
            <a:endParaRPr lang="fr-FR" dirty="0"/>
          </a:p>
          <a:p>
            <a:pPr marL="0" indent="0">
              <a:buNone/>
            </a:pPr>
            <a:r>
              <a:rPr lang="fr-FR" dirty="0"/>
              <a:t>- Sensibiliser les élèves aux dangers des réseaux sociaux : </a:t>
            </a:r>
            <a:r>
              <a:rPr lang="fr-FR" dirty="0" err="1"/>
              <a:t>cyberharcèlement</a:t>
            </a:r>
            <a:r>
              <a:rPr lang="fr-FR" dirty="0"/>
              <a:t>, </a:t>
            </a:r>
            <a:r>
              <a:rPr lang="fr-FR" dirty="0" err="1"/>
              <a:t>fake</a:t>
            </a:r>
            <a:r>
              <a:rPr lang="fr-FR" dirty="0"/>
              <a:t> news, utilisation des données personnelles.</a:t>
            </a:r>
          </a:p>
          <a:p>
            <a:pPr marL="0" indent="0">
              <a:buNone/>
            </a:pPr>
            <a:r>
              <a:rPr lang="fr-FR" dirty="0"/>
              <a:t>- Prendre conscience du fait que ce que l’on partage sur les réseaux sociaux a des implications dans la vie réelle.</a:t>
            </a:r>
          </a:p>
          <a:p>
            <a:r>
              <a:rPr lang="fr-FR" b="1" dirty="0"/>
              <a:t>Public ciblé :</a:t>
            </a:r>
            <a:endParaRPr lang="fr-FR" dirty="0"/>
          </a:p>
          <a:p>
            <a:pPr marL="0" indent="0">
              <a:buNone/>
            </a:pPr>
            <a:r>
              <a:rPr lang="fr-FR" dirty="0"/>
              <a:t>Chaque session de jeu se fait avec 12 à 15 élèves répartis en équipes de 3 à 4 joueurs maximum. Il est donc recommandé d’organiser 2 sessions de jeu pour faire passer une classe entière.</a:t>
            </a:r>
          </a:p>
          <a:p>
            <a:endParaRPr lang="fr-FR" dirty="0"/>
          </a:p>
        </p:txBody>
      </p:sp>
    </p:spTree>
    <p:extLst>
      <p:ext uri="{BB962C8B-B14F-4D97-AF65-F5344CB8AC3E}">
        <p14:creationId xmlns:p14="http://schemas.microsoft.com/office/powerpoint/2010/main" val="5348698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3857" y="830453"/>
            <a:ext cx="12068143" cy="2523768"/>
          </a:xfrm>
          <a:prstGeom prst="rect">
            <a:avLst/>
          </a:prstGeom>
          <a:noFill/>
        </p:spPr>
        <p:txBody>
          <a:bodyPr wrap="square" rtlCol="0">
            <a:spAutoFit/>
          </a:bodyPr>
          <a:lstStyle/>
          <a:p>
            <a:pPr algn="ctr"/>
            <a:endParaRPr lang="fr-FR" sz="2000" dirty="0">
              <a:latin typeface="Marianne" panose="02000000000000000000" pitchFamily="50" charset="0"/>
            </a:endParaRPr>
          </a:p>
          <a:p>
            <a:pPr algn="ctr"/>
            <a:r>
              <a:rPr lang="fr-FR" sz="2000" dirty="0">
                <a:latin typeface="Marianne" panose="02000000000000000000" pitchFamily="50" charset="0"/>
              </a:rPr>
              <a:t>Le Cadre de Référence des Compétences Numériques (CRCN) est en place depuis 2019,</a:t>
            </a:r>
            <a:br>
              <a:rPr lang="fr-FR" sz="2000" dirty="0">
                <a:latin typeface="Marianne" panose="02000000000000000000" pitchFamily="50" charset="0"/>
              </a:rPr>
            </a:br>
            <a:r>
              <a:rPr lang="fr-FR" sz="2000" dirty="0">
                <a:latin typeface="Marianne" panose="02000000000000000000" pitchFamily="50" charset="0"/>
              </a:rPr>
              <a:t>il concerne l’ensemble du parcours de l’élève.</a:t>
            </a:r>
            <a:br>
              <a:rPr lang="fr-FR" sz="2000" dirty="0">
                <a:latin typeface="Marianne" panose="02000000000000000000" pitchFamily="50" charset="0"/>
              </a:rPr>
            </a:br>
            <a:r>
              <a:rPr lang="fr-FR" sz="2000" dirty="0">
                <a:latin typeface="Marianne" panose="02000000000000000000" pitchFamily="50" charset="0"/>
              </a:rPr>
              <a:t> De l’école primaire à l’université, selon le calendrier suivant :</a:t>
            </a:r>
          </a:p>
          <a:p>
            <a:pPr algn="ctr"/>
            <a:endParaRPr lang="fr-FR" sz="2000" dirty="0">
              <a:latin typeface="Marianne" panose="02000000000000000000" pitchFamily="50" charset="0"/>
            </a:endParaRPr>
          </a:p>
          <a:p>
            <a:pPr algn="ctr"/>
            <a:endParaRPr lang="fr-FR" sz="2000" dirty="0">
              <a:latin typeface="Marianne" panose="02000000000000000000" pitchFamily="50" charset="0"/>
            </a:endParaRPr>
          </a:p>
          <a:p>
            <a:pPr algn="ctr"/>
            <a:endParaRPr lang="fr-FR" sz="2000" dirty="0">
              <a:latin typeface="Marianne" panose="02000000000000000000" pitchFamily="50" charset="0"/>
            </a:endParaRPr>
          </a:p>
          <a:p>
            <a:endParaRPr lang="fr-FR" dirty="0">
              <a:latin typeface="Marianne" panose="02000000000000000000" pitchFamily="50" charset="0"/>
            </a:endParaRPr>
          </a:p>
        </p:txBody>
      </p:sp>
      <p:pic>
        <p:nvPicPr>
          <p:cNvPr id="2" name="Image 1"/>
          <p:cNvPicPr>
            <a:picLocks noChangeAspect="1"/>
          </p:cNvPicPr>
          <p:nvPr/>
        </p:nvPicPr>
        <p:blipFill>
          <a:blip r:embed="rId3"/>
          <a:stretch>
            <a:fillRect/>
          </a:stretch>
        </p:blipFill>
        <p:spPr>
          <a:xfrm>
            <a:off x="123857" y="2138082"/>
            <a:ext cx="12125353" cy="4538039"/>
          </a:xfrm>
          <a:prstGeom prst="rect">
            <a:avLst/>
          </a:prstGeom>
        </p:spPr>
      </p:pic>
      <p:sp>
        <p:nvSpPr>
          <p:cNvPr id="4" name="Rectangle 3"/>
          <p:cNvSpPr/>
          <p:nvPr/>
        </p:nvSpPr>
        <p:spPr>
          <a:xfrm>
            <a:off x="896469" y="359808"/>
            <a:ext cx="10977283" cy="400110"/>
          </a:xfrm>
          <a:prstGeom prst="rect">
            <a:avLst/>
          </a:prstGeom>
        </p:spPr>
        <p:txBody>
          <a:bodyPr wrap="square">
            <a:spAutoFit/>
          </a:bodyPr>
          <a:lstStyle/>
          <a:p>
            <a:r>
              <a:rPr lang="fr-FR" sz="2000" dirty="0">
                <a:solidFill>
                  <a:srgbClr val="FF0000"/>
                </a:solidFill>
              </a:rPr>
              <a:t>1/ Informer sur les réseaux sociaux (rôle de l’école, définition, usage, loi)</a:t>
            </a:r>
          </a:p>
        </p:txBody>
      </p:sp>
    </p:spTree>
    <p:extLst>
      <p:ext uri="{BB962C8B-B14F-4D97-AF65-F5344CB8AC3E}">
        <p14:creationId xmlns:p14="http://schemas.microsoft.com/office/powerpoint/2010/main" val="1117523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656050"/>
          </a:xfrm>
        </p:spPr>
        <p:txBody>
          <a:bodyPr/>
          <a:lstStyle/>
          <a:p>
            <a:r>
              <a:rPr lang="fr-FR" dirty="0">
                <a:solidFill>
                  <a:schemeClr val="tx1"/>
                </a:solidFill>
              </a:rPr>
              <a:t>Créer une BD numérique sur le bon usage des réseaux sociaux</a:t>
            </a:r>
          </a:p>
        </p:txBody>
      </p:sp>
      <p:sp>
        <p:nvSpPr>
          <p:cNvPr id="3" name="Espace réservé du contenu 2"/>
          <p:cNvSpPr>
            <a:spLocks noGrp="1"/>
          </p:cNvSpPr>
          <p:nvPr>
            <p:ph idx="1"/>
          </p:nvPr>
        </p:nvSpPr>
        <p:spPr>
          <a:xfrm>
            <a:off x="1767840" y="1280160"/>
            <a:ext cx="9736772" cy="4084320"/>
          </a:xfrm>
        </p:spPr>
        <p:txBody>
          <a:bodyPr>
            <a:normAutofit/>
          </a:bodyPr>
          <a:lstStyle/>
          <a:p>
            <a:r>
              <a:rPr lang="fr-FR" dirty="0"/>
              <a:t>Avec l’application BDNF (PC ou tablette) : simple et ludique à partir du CE2</a:t>
            </a:r>
          </a:p>
          <a:p>
            <a:r>
              <a:rPr lang="fr-FR" b="1" dirty="0"/>
              <a:t>Etape 1 </a:t>
            </a:r>
            <a:r>
              <a:rPr lang="fr-FR" dirty="0"/>
              <a:t>: Découvrir un type d'écrit et ses codes : la bande dessinée</a:t>
            </a:r>
          </a:p>
          <a:p>
            <a:r>
              <a:rPr lang="fr-FR" b="1" dirty="0"/>
              <a:t>Etape 2 </a:t>
            </a:r>
            <a:r>
              <a:rPr lang="fr-FR" dirty="0"/>
              <a:t>: Compléter l'enquête sur sa propre pratique</a:t>
            </a:r>
          </a:p>
          <a:p>
            <a:r>
              <a:rPr lang="fr-FR" b="1" dirty="0"/>
              <a:t>Etape 3 </a:t>
            </a:r>
            <a:r>
              <a:rPr lang="fr-FR" dirty="0"/>
              <a:t>: Identifier les "bonnes ou mauvaises" pratiques qui vont alimenter la BD</a:t>
            </a:r>
          </a:p>
          <a:p>
            <a:r>
              <a:rPr lang="fr-FR" b="1" dirty="0"/>
              <a:t>Etape 4 </a:t>
            </a:r>
            <a:r>
              <a:rPr lang="fr-FR" dirty="0"/>
              <a:t>: Créer des bandes dessinées qui comportent des conseils à diffuser pour valoriser les bonnes pratiques et/ou limiter les mauvaises</a:t>
            </a:r>
          </a:p>
          <a:p>
            <a:r>
              <a:rPr lang="fr-FR" b="1" dirty="0"/>
              <a:t>Etape 5 </a:t>
            </a:r>
            <a:r>
              <a:rPr lang="fr-FR" dirty="0"/>
              <a:t>: Publier/Diffuser les BD</a:t>
            </a:r>
          </a:p>
          <a:p>
            <a:endParaRPr lang="fr-FR" dirty="0"/>
          </a:p>
          <a:p>
            <a:r>
              <a:rPr lang="fr-FR" dirty="0"/>
              <a:t>Solliciter l’accompagnement de votre ERUN</a:t>
            </a:r>
          </a:p>
        </p:txBody>
      </p:sp>
    </p:spTree>
    <p:extLst>
      <p:ext uri="{BB962C8B-B14F-4D97-AF65-F5344CB8AC3E}">
        <p14:creationId xmlns:p14="http://schemas.microsoft.com/office/powerpoint/2010/main" val="1816631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4A13-A351-DB31-DD0D-43B598D09FD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8BAC35F-865A-C33E-EFEB-07C0F2EAAAA4}"/>
              </a:ext>
            </a:extLst>
          </p:cNvPr>
          <p:cNvSpPr>
            <a:spLocks noGrp="1"/>
          </p:cNvSpPr>
          <p:nvPr>
            <p:ph type="title"/>
          </p:nvPr>
        </p:nvSpPr>
        <p:spPr>
          <a:xfrm>
            <a:off x="1940265" y="441230"/>
            <a:ext cx="9411947" cy="656050"/>
          </a:xfrm>
        </p:spPr>
        <p:txBody>
          <a:bodyPr>
            <a:normAutofit fontScale="90000"/>
          </a:bodyPr>
          <a:lstStyle/>
          <a:p>
            <a:pPr algn="ctr"/>
            <a:r>
              <a:rPr lang="fr-FR" dirty="0">
                <a:solidFill>
                  <a:schemeClr val="tx1"/>
                </a:solidFill>
              </a:rPr>
              <a:t>Préconisations de la société française de pédiatrie </a:t>
            </a:r>
            <a:br>
              <a:rPr lang="fr-FR" dirty="0">
                <a:solidFill>
                  <a:schemeClr val="tx1"/>
                </a:solidFill>
              </a:rPr>
            </a:br>
            <a:r>
              <a:rPr lang="fr-FR" dirty="0">
                <a:solidFill>
                  <a:schemeClr val="tx1"/>
                </a:solidFill>
              </a:rPr>
              <a:t>et du Haut Conseil de la santé publique </a:t>
            </a:r>
          </a:p>
        </p:txBody>
      </p:sp>
      <p:sp>
        <p:nvSpPr>
          <p:cNvPr id="3" name="Espace réservé du contenu 2">
            <a:extLst>
              <a:ext uri="{FF2B5EF4-FFF2-40B4-BE49-F238E27FC236}">
                <a16:creationId xmlns:a16="http://schemas.microsoft.com/office/drawing/2014/main" id="{3B1C177B-D986-CD09-757E-AFD110533BBA}"/>
              </a:ext>
            </a:extLst>
          </p:cNvPr>
          <p:cNvSpPr>
            <a:spLocks noGrp="1"/>
          </p:cNvSpPr>
          <p:nvPr>
            <p:ph idx="1"/>
          </p:nvPr>
        </p:nvSpPr>
        <p:spPr>
          <a:xfrm>
            <a:off x="1940265" y="1284514"/>
            <a:ext cx="9569564" cy="3258458"/>
          </a:xfrm>
        </p:spPr>
        <p:txBody>
          <a:bodyPr>
            <a:normAutofit/>
          </a:bodyPr>
          <a:lstStyle/>
          <a:p>
            <a:endParaRPr lang="fr-FR" dirty="0"/>
          </a:p>
          <a:p>
            <a:pPr algn="just"/>
            <a:r>
              <a:rPr lang="fr-FR" dirty="0"/>
              <a:t>Il est important de maitriser le temps d’écran des enfants. Avec toutes les nouvelles technologies (télévision, ordinateur, tablette, smartphone, console) l’enfant est continuellement sollicité. Il est judicieux de le réduire et de fixer quelques règles pour accompagner au mieux l’enfant.</a:t>
            </a:r>
          </a:p>
          <a:p>
            <a:pPr algn="just"/>
            <a:r>
              <a:rPr lang="fr-FR" dirty="0"/>
              <a:t>En effet à un âge aussi jeune, l’enfant à besoin de se développer en interagissant avec le monde extérieur que ce soit des échanges de regards, de paroles, de mimiques etc… Il a besoin d’être stimuler par ses proches et parents pour éviter de troubler son développement, ses capacités cognitives, sa motricité et son intérêt pour le monde extérieur.</a:t>
            </a:r>
          </a:p>
        </p:txBody>
      </p:sp>
    </p:spTree>
    <p:extLst>
      <p:ext uri="{BB962C8B-B14F-4D97-AF65-F5344CB8AC3E}">
        <p14:creationId xmlns:p14="http://schemas.microsoft.com/office/powerpoint/2010/main" val="14658073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A0B8F-B9BD-120F-45D5-D87727A9217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550AA0E-6698-E838-CABB-38E911ADCE09}"/>
              </a:ext>
            </a:extLst>
          </p:cNvPr>
          <p:cNvSpPr>
            <a:spLocks noGrp="1"/>
          </p:cNvSpPr>
          <p:nvPr>
            <p:ph type="title"/>
          </p:nvPr>
        </p:nvSpPr>
        <p:spPr>
          <a:xfrm>
            <a:off x="2440525" y="441230"/>
            <a:ext cx="8911687" cy="656050"/>
          </a:xfrm>
        </p:spPr>
        <p:txBody>
          <a:bodyPr>
            <a:normAutofit fontScale="90000"/>
          </a:bodyPr>
          <a:lstStyle/>
          <a:p>
            <a:pPr algn="ctr"/>
            <a:r>
              <a:rPr lang="fr-FR" dirty="0">
                <a:solidFill>
                  <a:schemeClr val="tx1"/>
                </a:solidFill>
              </a:rPr>
              <a:t>Préconisations de la société française de pédiatrie </a:t>
            </a:r>
            <a:br>
              <a:rPr lang="fr-FR" dirty="0">
                <a:solidFill>
                  <a:schemeClr val="tx1"/>
                </a:solidFill>
              </a:rPr>
            </a:br>
            <a:r>
              <a:rPr lang="fr-FR" dirty="0">
                <a:solidFill>
                  <a:schemeClr val="tx1"/>
                </a:solidFill>
              </a:rPr>
              <a:t>et du Haut Conseil de la santé publique </a:t>
            </a:r>
          </a:p>
        </p:txBody>
      </p:sp>
      <p:sp>
        <p:nvSpPr>
          <p:cNvPr id="3" name="Espace réservé du contenu 2">
            <a:extLst>
              <a:ext uri="{FF2B5EF4-FFF2-40B4-BE49-F238E27FC236}">
                <a16:creationId xmlns:a16="http://schemas.microsoft.com/office/drawing/2014/main" id="{07A99C9C-B82D-5D43-78F9-99F3197672E0}"/>
              </a:ext>
            </a:extLst>
          </p:cNvPr>
          <p:cNvSpPr>
            <a:spLocks noGrp="1"/>
          </p:cNvSpPr>
          <p:nvPr>
            <p:ph idx="1"/>
          </p:nvPr>
        </p:nvSpPr>
        <p:spPr>
          <a:xfrm>
            <a:off x="1896722" y="1097280"/>
            <a:ext cx="9569564" cy="3258458"/>
          </a:xfrm>
        </p:spPr>
        <p:txBody>
          <a:bodyPr>
            <a:normAutofit/>
          </a:bodyPr>
          <a:lstStyle/>
          <a:p>
            <a:pPr marL="0" indent="0">
              <a:buNone/>
            </a:pPr>
            <a:endParaRPr lang="fr-FR" b="1" dirty="0"/>
          </a:p>
          <a:p>
            <a:r>
              <a:rPr lang="fr-FR" b="1" dirty="0"/>
              <a:t>Les 5 Messages du Groupe de pédiatrie générale </a:t>
            </a:r>
          </a:p>
          <a:p>
            <a:pPr marL="0" indent="0">
              <a:buNone/>
            </a:pPr>
            <a:r>
              <a:rPr lang="fr-FR" dirty="0"/>
              <a:t>- Comprendre le développement des écrans sans les diaboliser.</a:t>
            </a:r>
          </a:p>
          <a:p>
            <a:pPr marL="0" indent="0">
              <a:buNone/>
            </a:pPr>
            <a:r>
              <a:rPr lang="fr-FR" dirty="0"/>
              <a:t>- Des écrans dans les espaces de vie collective, mais pas dans les chambres des enfants.</a:t>
            </a:r>
          </a:p>
          <a:p>
            <a:pPr marL="0" indent="0">
              <a:buNone/>
            </a:pPr>
            <a:r>
              <a:rPr lang="fr-FR" dirty="0"/>
              <a:t> - Des temps sans aucun écran.</a:t>
            </a:r>
          </a:p>
          <a:p>
            <a:pPr marL="0" indent="0">
              <a:buNone/>
            </a:pPr>
            <a:r>
              <a:rPr lang="fr-FR" dirty="0"/>
              <a:t> - Oser et accompagner la parentalité pour les écrans.</a:t>
            </a:r>
          </a:p>
          <a:p>
            <a:pPr marL="0" indent="0">
              <a:buNone/>
            </a:pPr>
            <a:r>
              <a:rPr lang="fr-FR" dirty="0"/>
              <a:t>-  Veiller à prévenir l'isolement social</a:t>
            </a:r>
            <a:endParaRPr lang="fr-FR" b="1" dirty="0"/>
          </a:p>
          <a:p>
            <a:pPr marL="0" indent="0">
              <a:buNone/>
            </a:pPr>
            <a:endParaRPr lang="fr-FR" b="1" dirty="0"/>
          </a:p>
        </p:txBody>
      </p:sp>
    </p:spTree>
    <p:extLst>
      <p:ext uri="{BB962C8B-B14F-4D97-AF65-F5344CB8AC3E}">
        <p14:creationId xmlns:p14="http://schemas.microsoft.com/office/powerpoint/2010/main" val="35577909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C8F18-DAD3-183B-627D-34A0AD30E29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E397868-5581-4F88-7795-87627F331047}"/>
              </a:ext>
            </a:extLst>
          </p:cNvPr>
          <p:cNvSpPr>
            <a:spLocks noGrp="1"/>
          </p:cNvSpPr>
          <p:nvPr>
            <p:ph type="title"/>
          </p:nvPr>
        </p:nvSpPr>
        <p:spPr>
          <a:xfrm>
            <a:off x="2440525" y="441230"/>
            <a:ext cx="8911687" cy="656050"/>
          </a:xfrm>
        </p:spPr>
        <p:txBody>
          <a:bodyPr>
            <a:normAutofit fontScale="90000"/>
          </a:bodyPr>
          <a:lstStyle/>
          <a:p>
            <a:pPr algn="ctr"/>
            <a:r>
              <a:rPr lang="fr-FR" dirty="0">
                <a:solidFill>
                  <a:schemeClr val="tx1"/>
                </a:solidFill>
              </a:rPr>
              <a:t>Préconisations de la société française de pédiatrie </a:t>
            </a:r>
            <a:br>
              <a:rPr lang="fr-FR" dirty="0">
                <a:solidFill>
                  <a:schemeClr val="tx1"/>
                </a:solidFill>
              </a:rPr>
            </a:br>
            <a:r>
              <a:rPr lang="fr-FR" dirty="0">
                <a:solidFill>
                  <a:schemeClr val="tx1"/>
                </a:solidFill>
              </a:rPr>
              <a:t>et du Haut Conseil de la santé publique </a:t>
            </a:r>
          </a:p>
        </p:txBody>
      </p:sp>
      <p:sp>
        <p:nvSpPr>
          <p:cNvPr id="3" name="Espace réservé du contenu 2">
            <a:extLst>
              <a:ext uri="{FF2B5EF4-FFF2-40B4-BE49-F238E27FC236}">
                <a16:creationId xmlns:a16="http://schemas.microsoft.com/office/drawing/2014/main" id="{31C20DB2-9395-B5D9-5CCF-EC33D4F6B3AE}"/>
              </a:ext>
            </a:extLst>
          </p:cNvPr>
          <p:cNvSpPr>
            <a:spLocks noGrp="1"/>
          </p:cNvSpPr>
          <p:nvPr>
            <p:ph idx="1"/>
          </p:nvPr>
        </p:nvSpPr>
        <p:spPr>
          <a:xfrm>
            <a:off x="1911237" y="1037771"/>
            <a:ext cx="9569564" cy="4383315"/>
          </a:xfrm>
        </p:spPr>
        <p:txBody>
          <a:bodyPr>
            <a:noAutofit/>
          </a:bodyPr>
          <a:lstStyle/>
          <a:p>
            <a:pPr marL="0" indent="0">
              <a:buNone/>
            </a:pPr>
            <a:r>
              <a:rPr lang="fr-FR" b="1" dirty="0"/>
              <a:t>Les interdictions:</a:t>
            </a:r>
          </a:p>
          <a:p>
            <a:pPr marL="0" indent="0" algn="just">
              <a:buNone/>
            </a:pPr>
            <a:r>
              <a:rPr lang="fr-FR" b="1" dirty="0"/>
              <a:t>Avant l'âge de 3 ans</a:t>
            </a:r>
            <a:r>
              <a:rPr lang="fr-FR" dirty="0"/>
              <a:t>, les écrans sont à proscrire si les conditions d'une interaction parentale ne sont pas réunies, et même dans ce cas le temps d'utilisation doit être faible et délimité (limite de début et de fin). </a:t>
            </a:r>
          </a:p>
          <a:p>
            <a:pPr marL="0" indent="0" algn="just">
              <a:buNone/>
            </a:pPr>
            <a:r>
              <a:rPr lang="fr-FR" b="1" dirty="0"/>
              <a:t>Avant l'âge de 3 ans</a:t>
            </a:r>
            <a:r>
              <a:rPr lang="fr-FR" dirty="0"/>
              <a:t>, l'enfant ne doit pas être exposé à un écran, c’est-à-dire que l'enfant ne doit pas être installé devant un écran allumé servant de distraction.</a:t>
            </a:r>
          </a:p>
          <a:p>
            <a:pPr marL="0" indent="0" algn="just">
              <a:buNone/>
            </a:pPr>
            <a:r>
              <a:rPr lang="fr-FR" b="1" dirty="0"/>
              <a:t>Avant l’âge de 5 ans</a:t>
            </a:r>
            <a:r>
              <a:rPr lang="fr-FR" dirty="0"/>
              <a:t>, il est recommandé de ne pas exposer l'enfant à des écrans diffusant des images en 3D en raison des effets négatifs des images en 3D (fatigue visuelle et non-respect du principe de convergence et d’accommodation). </a:t>
            </a:r>
          </a:p>
          <a:p>
            <a:pPr marL="0" indent="0" algn="just">
              <a:buNone/>
            </a:pPr>
            <a:r>
              <a:rPr lang="fr-FR" dirty="0"/>
              <a:t>Quel que soit l'âge de l'enfant et de l'adolescent, la présence d'écran(s) dans la chambre est à interdire. Aucun écran ne doit être allumé et/ou utilisé 1h avant l'endormissement, afin de faciliter l'endormissement et d'améliorer la qualité du sommeil. </a:t>
            </a:r>
          </a:p>
        </p:txBody>
      </p:sp>
    </p:spTree>
    <p:extLst>
      <p:ext uri="{BB962C8B-B14F-4D97-AF65-F5344CB8AC3E}">
        <p14:creationId xmlns:p14="http://schemas.microsoft.com/office/powerpoint/2010/main" val="6158125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6E5E8-3B75-91FA-ACFA-C521DD3D917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EC238D0-51A7-4A0E-3200-EC70058B268C}"/>
              </a:ext>
            </a:extLst>
          </p:cNvPr>
          <p:cNvSpPr>
            <a:spLocks noGrp="1"/>
          </p:cNvSpPr>
          <p:nvPr>
            <p:ph type="title"/>
          </p:nvPr>
        </p:nvSpPr>
        <p:spPr>
          <a:xfrm>
            <a:off x="2440525" y="441230"/>
            <a:ext cx="8911687" cy="656050"/>
          </a:xfrm>
        </p:spPr>
        <p:txBody>
          <a:bodyPr>
            <a:normAutofit fontScale="90000"/>
          </a:bodyPr>
          <a:lstStyle/>
          <a:p>
            <a:pPr algn="ctr"/>
            <a:r>
              <a:rPr lang="fr-FR" dirty="0">
                <a:solidFill>
                  <a:schemeClr val="tx1"/>
                </a:solidFill>
              </a:rPr>
              <a:t>Préconisations de la société française de pédiatrie </a:t>
            </a:r>
            <a:br>
              <a:rPr lang="fr-FR" dirty="0">
                <a:solidFill>
                  <a:schemeClr val="tx1"/>
                </a:solidFill>
              </a:rPr>
            </a:br>
            <a:r>
              <a:rPr lang="fr-FR" dirty="0">
                <a:solidFill>
                  <a:schemeClr val="tx1"/>
                </a:solidFill>
              </a:rPr>
              <a:t>et du Haut Conseil de la santé publique </a:t>
            </a:r>
          </a:p>
        </p:txBody>
      </p:sp>
      <p:sp>
        <p:nvSpPr>
          <p:cNvPr id="3" name="Espace réservé du contenu 2">
            <a:extLst>
              <a:ext uri="{FF2B5EF4-FFF2-40B4-BE49-F238E27FC236}">
                <a16:creationId xmlns:a16="http://schemas.microsoft.com/office/drawing/2014/main" id="{3EF45675-CE5C-BB7E-A110-AA49815ED15C}"/>
              </a:ext>
            </a:extLst>
          </p:cNvPr>
          <p:cNvSpPr>
            <a:spLocks noGrp="1"/>
          </p:cNvSpPr>
          <p:nvPr>
            <p:ph idx="1"/>
          </p:nvPr>
        </p:nvSpPr>
        <p:spPr>
          <a:xfrm>
            <a:off x="1911237" y="1037771"/>
            <a:ext cx="9569564" cy="4230915"/>
          </a:xfrm>
        </p:spPr>
        <p:txBody>
          <a:bodyPr>
            <a:noAutofit/>
          </a:bodyPr>
          <a:lstStyle/>
          <a:p>
            <a:pPr marL="0" indent="0">
              <a:buNone/>
            </a:pPr>
            <a:r>
              <a:rPr lang="fr-FR" b="1" dirty="0"/>
              <a:t>Suite les interdictions</a:t>
            </a:r>
            <a:r>
              <a:rPr lang="fr-FR" dirty="0"/>
              <a:t>:</a:t>
            </a:r>
          </a:p>
          <a:p>
            <a:pPr marL="0" indent="0" algn="just">
              <a:buNone/>
            </a:pPr>
            <a:r>
              <a:rPr lang="fr-FR" dirty="0"/>
              <a:t>Aucun écran ne doit être allumé dans la pièce durant le temps des repas au risque de distraire les enfants, les adolescents et les parents qui inconsciemment modifieraient leurs comportements alimentaires en mangeant plus et moins bien.</a:t>
            </a:r>
          </a:p>
          <a:p>
            <a:pPr marL="0" indent="0" algn="just">
              <a:buNone/>
            </a:pPr>
            <a:r>
              <a:rPr lang="fr-FR" b="1" dirty="0"/>
              <a:t> Des limites pour une utilisation régulée.</a:t>
            </a:r>
          </a:p>
          <a:p>
            <a:pPr marL="0" indent="0" algn="just">
              <a:buNone/>
            </a:pPr>
            <a:r>
              <a:rPr lang="fr-FR" dirty="0"/>
              <a:t>Utiliser l’écran dans un objectif précis : L'utilisation d'un écran doit avoir un objectif identifié. L'enfant et l'adolescent doivent être capables de dire pourquoi il utilise un écran. </a:t>
            </a:r>
          </a:p>
          <a:p>
            <a:pPr marL="0" indent="0" algn="just">
              <a:buNone/>
            </a:pPr>
            <a:r>
              <a:rPr lang="fr-FR" dirty="0"/>
              <a:t>Trouver un équilibre entre autorisation et interdiction d'utilisation des écrans : Les parents et les encadrants doivent, grâce à l'objectif et la durée d'utilisation de l'écran, limiter le temps d'utilisation des écrans et le circonscrire à des moments définis (entre les repas, fin d'après-midi). </a:t>
            </a:r>
          </a:p>
        </p:txBody>
      </p:sp>
    </p:spTree>
    <p:extLst>
      <p:ext uri="{BB962C8B-B14F-4D97-AF65-F5344CB8AC3E}">
        <p14:creationId xmlns:p14="http://schemas.microsoft.com/office/powerpoint/2010/main" val="29900805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3A31F-3C80-2CB6-2196-9691FE8D24E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C4243FC-4A0F-91C5-9E2E-20E936D4FFB7}"/>
              </a:ext>
            </a:extLst>
          </p:cNvPr>
          <p:cNvSpPr>
            <a:spLocks noGrp="1"/>
          </p:cNvSpPr>
          <p:nvPr>
            <p:ph type="title"/>
          </p:nvPr>
        </p:nvSpPr>
        <p:spPr>
          <a:xfrm>
            <a:off x="2598142" y="325116"/>
            <a:ext cx="8911687" cy="656050"/>
          </a:xfrm>
        </p:spPr>
        <p:txBody>
          <a:bodyPr>
            <a:normAutofit fontScale="90000"/>
          </a:bodyPr>
          <a:lstStyle/>
          <a:p>
            <a:pPr algn="ctr"/>
            <a:r>
              <a:rPr lang="fr-FR" dirty="0">
                <a:solidFill>
                  <a:schemeClr val="tx1"/>
                </a:solidFill>
              </a:rPr>
              <a:t>Préconisations de société française de pédiatrie </a:t>
            </a:r>
            <a:br>
              <a:rPr lang="fr-FR" dirty="0">
                <a:solidFill>
                  <a:schemeClr val="tx1"/>
                </a:solidFill>
              </a:rPr>
            </a:br>
            <a:r>
              <a:rPr lang="fr-FR" dirty="0">
                <a:solidFill>
                  <a:schemeClr val="tx1"/>
                </a:solidFill>
              </a:rPr>
              <a:t>et du Haut Conseil de la santé publique </a:t>
            </a:r>
          </a:p>
        </p:txBody>
      </p:sp>
      <p:sp>
        <p:nvSpPr>
          <p:cNvPr id="3" name="Espace réservé du contenu 2">
            <a:extLst>
              <a:ext uri="{FF2B5EF4-FFF2-40B4-BE49-F238E27FC236}">
                <a16:creationId xmlns:a16="http://schemas.microsoft.com/office/drawing/2014/main" id="{D9BE79B6-6439-A3BE-9456-2216BAE9297E}"/>
              </a:ext>
            </a:extLst>
          </p:cNvPr>
          <p:cNvSpPr>
            <a:spLocks noGrp="1"/>
          </p:cNvSpPr>
          <p:nvPr>
            <p:ph idx="1"/>
          </p:nvPr>
        </p:nvSpPr>
        <p:spPr>
          <a:xfrm>
            <a:off x="1940265" y="1081314"/>
            <a:ext cx="9569564" cy="5023922"/>
          </a:xfrm>
        </p:spPr>
        <p:txBody>
          <a:bodyPr>
            <a:normAutofit/>
          </a:bodyPr>
          <a:lstStyle/>
          <a:p>
            <a:r>
              <a:rPr lang="fr-FR" b="1" dirty="0"/>
              <a:t>Règle des 3.6.9.12 (Serge Tisseron)</a:t>
            </a:r>
          </a:p>
          <a:p>
            <a:pPr marL="0" indent="0">
              <a:buNone/>
            </a:pPr>
            <a:r>
              <a:rPr lang="fr-FR" b="1" dirty="0"/>
              <a:t>- </a:t>
            </a:r>
            <a:r>
              <a:rPr lang="fr-FR" i="1" dirty="0"/>
              <a:t>Avant 3 ans, </a:t>
            </a:r>
            <a:r>
              <a:rPr lang="fr-FR" dirty="0"/>
              <a:t>L’enfant a besoin d’apprendre à se repérer dans l’espace et le temps. Pas d’écran.</a:t>
            </a:r>
          </a:p>
          <a:p>
            <a:pPr marL="0" indent="0">
              <a:buNone/>
            </a:pPr>
            <a:r>
              <a:rPr lang="fr-FR" b="1" dirty="0"/>
              <a:t>- </a:t>
            </a:r>
            <a:r>
              <a:rPr lang="fr-FR" i="1" dirty="0"/>
              <a:t>De 3 à 6 ans: </a:t>
            </a:r>
            <a:r>
              <a:rPr lang="fr-FR" dirty="0"/>
              <a:t>L’enfant a besoin de découvrir ses dons sensoriels et manuels. Limiter les écrans. Temps 20 min.</a:t>
            </a:r>
          </a:p>
          <a:p>
            <a:pPr marL="0" indent="0">
              <a:buNone/>
            </a:pPr>
            <a:r>
              <a:rPr lang="fr-FR" b="1" dirty="0"/>
              <a:t>- </a:t>
            </a:r>
            <a:r>
              <a:rPr lang="fr-FR" i="1" dirty="0"/>
              <a:t>De 6 à 9 ans: </a:t>
            </a:r>
            <a:r>
              <a:rPr lang="fr-FR" dirty="0"/>
              <a:t>L’enfant a besoin de découvrir les règles du jeu social. Créez avec les écrans, expliquez-lui Internet. Temps environ 30 min.</a:t>
            </a:r>
          </a:p>
          <a:p>
            <a:pPr marL="0" indent="0">
              <a:buNone/>
            </a:pPr>
            <a:r>
              <a:rPr lang="fr-FR" b="1" dirty="0"/>
              <a:t>- </a:t>
            </a:r>
            <a:r>
              <a:rPr lang="fr-FR" i="1" dirty="0"/>
              <a:t>De 9 à 12 ans:  </a:t>
            </a:r>
            <a:r>
              <a:rPr lang="fr-FR" dirty="0"/>
              <a:t>L’enfant a besoin d’explorer la complexité du monde. Apprenez-lui à se protéger et à protéger ses échanges. Temps environ 45 min. Pas d’internet seul avant 12 ans.</a:t>
            </a:r>
          </a:p>
          <a:p>
            <a:pPr marL="0" indent="0">
              <a:buNone/>
            </a:pPr>
            <a:r>
              <a:rPr lang="fr-FR" i="1" dirty="0"/>
              <a:t>- Après 12 ans: </a:t>
            </a:r>
            <a:r>
              <a:rPr lang="fr-FR" dirty="0"/>
              <a:t>L’enfant commence à s’affranchir des repères familiaux. Temps environ 1 heure.</a:t>
            </a:r>
          </a:p>
          <a:p>
            <a:r>
              <a:rPr lang="fr-FR" b="1" dirty="0">
                <a:hlinkClick r:id="rId2"/>
              </a:rPr>
              <a:t>Plateforme d’information et d’accompagnement à la parentalité numérique </a:t>
            </a:r>
            <a:endParaRPr lang="fr-FR" b="1" dirty="0"/>
          </a:p>
          <a:p>
            <a:pPr>
              <a:buFontTx/>
              <a:buChar char="-"/>
            </a:pPr>
            <a:endParaRPr lang="fr-FR" b="1" dirty="0"/>
          </a:p>
        </p:txBody>
      </p:sp>
    </p:spTree>
    <p:extLst>
      <p:ext uri="{BB962C8B-B14F-4D97-AF65-F5344CB8AC3E}">
        <p14:creationId xmlns:p14="http://schemas.microsoft.com/office/powerpoint/2010/main" val="34602723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534839"/>
          </a:xfrm>
        </p:spPr>
        <p:txBody>
          <a:bodyPr/>
          <a:lstStyle/>
          <a:p>
            <a:r>
              <a:rPr lang="fr-FR" dirty="0"/>
              <a:t>Des ressources multimédias et interactives</a:t>
            </a:r>
          </a:p>
        </p:txBody>
      </p:sp>
      <p:sp>
        <p:nvSpPr>
          <p:cNvPr id="3" name="Espace réservé du contenu 2"/>
          <p:cNvSpPr>
            <a:spLocks noGrp="1"/>
          </p:cNvSpPr>
          <p:nvPr>
            <p:ph idx="1"/>
          </p:nvPr>
        </p:nvSpPr>
        <p:spPr>
          <a:xfrm>
            <a:off x="2185175" y="2574352"/>
            <a:ext cx="8915400" cy="932454"/>
          </a:xfrm>
        </p:spPr>
        <p:txBody>
          <a:bodyPr/>
          <a:lstStyle/>
          <a:p>
            <a:r>
              <a:rPr lang="fr-FR" b="1" dirty="0"/>
              <a:t>La famille tout écran</a:t>
            </a:r>
          </a:p>
          <a:p>
            <a:pPr marL="0" indent="0">
              <a:buNone/>
            </a:pPr>
            <a:r>
              <a:rPr lang="fr-FR" dirty="0">
                <a:hlinkClick r:id="rId2"/>
              </a:rPr>
              <a:t>Vidéos pédagogiques sur l’usage des écrans/réseaux/EMI</a:t>
            </a:r>
            <a:endParaRPr lang="fr-FR" dirty="0"/>
          </a:p>
        </p:txBody>
      </p:sp>
      <p:sp>
        <p:nvSpPr>
          <p:cNvPr id="4" name="Titre 1"/>
          <p:cNvSpPr txBox="1">
            <a:spLocks/>
          </p:cNvSpPr>
          <p:nvPr/>
        </p:nvSpPr>
        <p:spPr>
          <a:xfrm>
            <a:off x="2188888" y="1158949"/>
            <a:ext cx="8911687" cy="976090"/>
          </a:xfrm>
          <a:prstGeom prst="rect">
            <a:avLst/>
          </a:prstGeom>
        </p:spPr>
        <p:txBody>
          <a:bodyPr vert="horz" lIns="91440" tIns="45720" rIns="91440" bIns="45720" rtlCol="0" anchor="t">
            <a:normAutofit/>
          </a:bodyPr>
          <a:lstStyle>
            <a:lvl1pPr algn="l" defTabSz="457200" rtl="0" eaLnBrk="1" latinLnBrk="0" hangingPunct="1">
              <a:spcBef>
                <a:spcPct val="0"/>
              </a:spcBef>
              <a:buNone/>
              <a:defRPr lang="fr-FR" sz="2000" b="1" kern="1200" dirty="0" smtClean="0">
                <a:solidFill>
                  <a:srgbClr val="FF0000"/>
                </a:solidFill>
                <a:latin typeface="+mn-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lvl="0" indent="-342900">
              <a:spcBef>
                <a:spcPts val="1000"/>
              </a:spcBef>
              <a:buClr>
                <a:srgbClr val="E78712"/>
              </a:buClr>
              <a:buFont typeface="Wingdings 3" charset="2"/>
              <a:buChar char=""/>
            </a:pPr>
            <a:r>
              <a:rPr lang="fr-FR" sz="1800" dirty="0">
                <a:solidFill>
                  <a:prstClr val="black">
                    <a:lumMod val="75000"/>
                    <a:lumOff val="25000"/>
                  </a:prstClr>
                </a:solidFill>
              </a:rPr>
              <a:t>Les séries de </a:t>
            </a:r>
            <a:r>
              <a:rPr lang="fr-FR" sz="1800" dirty="0" err="1">
                <a:solidFill>
                  <a:prstClr val="black">
                    <a:lumMod val="75000"/>
                    <a:lumOff val="25000"/>
                  </a:prstClr>
                </a:solidFill>
              </a:rPr>
              <a:t>Vinz</a:t>
            </a:r>
            <a:r>
              <a:rPr lang="fr-FR" sz="1800" dirty="0">
                <a:solidFill>
                  <a:prstClr val="black">
                    <a:lumMod val="75000"/>
                    <a:lumOff val="25000"/>
                  </a:prstClr>
                </a:solidFill>
              </a:rPr>
              <a:t> et Lou</a:t>
            </a:r>
          </a:p>
          <a:p>
            <a:endParaRPr lang="fr-FR" dirty="0">
              <a:solidFill>
                <a:schemeClr val="tx1"/>
              </a:solidFill>
            </a:endParaRPr>
          </a:p>
        </p:txBody>
      </p:sp>
      <p:sp>
        <p:nvSpPr>
          <p:cNvPr id="5" name="Espace réservé du contenu 2"/>
          <p:cNvSpPr txBox="1">
            <a:spLocks/>
          </p:cNvSpPr>
          <p:nvPr/>
        </p:nvSpPr>
        <p:spPr>
          <a:xfrm>
            <a:off x="2185175" y="1548910"/>
            <a:ext cx="8915400" cy="9006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r-FR" dirty="0"/>
              <a:t>Courtes </a:t>
            </a:r>
            <a:r>
              <a:rPr lang="fr-FR" dirty="0">
                <a:hlinkClick r:id="rId3"/>
              </a:rPr>
              <a:t>vidéos pédagogiques </a:t>
            </a:r>
            <a:r>
              <a:rPr lang="fr-FR" dirty="0"/>
              <a:t>et les quizz ou jeux associés</a:t>
            </a:r>
          </a:p>
          <a:p>
            <a:pPr marL="0" indent="0">
              <a:buNone/>
            </a:pPr>
            <a:r>
              <a:rPr lang="fr-FR" dirty="0"/>
              <a:t>Une série sur « Internet », une autre sur « les influenceurs »</a:t>
            </a:r>
          </a:p>
        </p:txBody>
      </p:sp>
      <p:sp>
        <p:nvSpPr>
          <p:cNvPr id="6" name="Espace réservé du contenu 2"/>
          <p:cNvSpPr txBox="1">
            <a:spLocks/>
          </p:cNvSpPr>
          <p:nvPr/>
        </p:nvSpPr>
        <p:spPr>
          <a:xfrm>
            <a:off x="2185175" y="4398002"/>
            <a:ext cx="8915400" cy="12726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b="1" dirty="0"/>
              <a:t>Les Incollables &gt; </a:t>
            </a:r>
          </a:p>
          <a:p>
            <a:pPr marL="0" indent="0">
              <a:buNone/>
            </a:pPr>
            <a:r>
              <a:rPr lang="fr-FR" dirty="0">
                <a:hlinkClick r:id="rId4"/>
              </a:rPr>
              <a:t>Quizz « ta vie privée, c’est secret !  »</a:t>
            </a:r>
            <a:endParaRPr lang="fr-FR" dirty="0"/>
          </a:p>
        </p:txBody>
      </p:sp>
      <p:sp>
        <p:nvSpPr>
          <p:cNvPr id="7" name="Espace réservé du contenu 2"/>
          <p:cNvSpPr txBox="1">
            <a:spLocks/>
          </p:cNvSpPr>
          <p:nvPr/>
        </p:nvSpPr>
        <p:spPr>
          <a:xfrm>
            <a:off x="2185175" y="3414628"/>
            <a:ext cx="8915400" cy="93245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b="1" dirty="0"/>
              <a:t>La CNIL</a:t>
            </a:r>
          </a:p>
          <a:p>
            <a:pPr marL="0" indent="0">
              <a:buNone/>
            </a:pPr>
            <a:r>
              <a:rPr lang="fr-FR" dirty="0">
                <a:hlinkClick r:id="rId4"/>
              </a:rPr>
              <a:t>Fiches pédagogiques, jeu de cartes, vidéos thématiques, quizz, poster, livrets</a:t>
            </a:r>
            <a:endParaRPr lang="fr-FR" dirty="0"/>
          </a:p>
        </p:txBody>
      </p:sp>
    </p:spTree>
    <p:extLst>
      <p:ext uri="{BB962C8B-B14F-4D97-AF65-F5344CB8AC3E}">
        <p14:creationId xmlns:p14="http://schemas.microsoft.com/office/powerpoint/2010/main" val="2951311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5F42C67-F538-9AC2-4757-F3916AEB60CC}"/>
              </a:ext>
            </a:extLst>
          </p:cNvPr>
          <p:cNvSpPr txBox="1"/>
          <p:nvPr/>
        </p:nvSpPr>
        <p:spPr>
          <a:xfrm>
            <a:off x="3131473" y="1849973"/>
            <a:ext cx="7108486" cy="769441"/>
          </a:xfrm>
          <a:prstGeom prst="rect">
            <a:avLst/>
          </a:prstGeom>
          <a:noFill/>
        </p:spPr>
        <p:txBody>
          <a:bodyPr wrap="square" rtlCol="0">
            <a:spAutoFit/>
          </a:bodyPr>
          <a:lstStyle/>
          <a:p>
            <a:r>
              <a:rPr lang="fr-FR" sz="4400" dirty="0">
                <a:latin typeface="Berlin Sans FB" panose="020E0602020502020306" pitchFamily="34" charset="0"/>
              </a:rPr>
              <a:t>Merci de votre attention!</a:t>
            </a:r>
          </a:p>
        </p:txBody>
      </p:sp>
      <p:pic>
        <p:nvPicPr>
          <p:cNvPr id="7" name="Picture 2">
            <a:extLst>
              <a:ext uri="{FF2B5EF4-FFF2-40B4-BE49-F238E27FC236}">
                <a16:creationId xmlns:a16="http://schemas.microsoft.com/office/drawing/2014/main" id="{736C923C-A061-45DC-836B-E287ED68F7E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9377659" y="3992643"/>
            <a:ext cx="2448747" cy="1389662"/>
          </a:xfrm>
          <a:prstGeom prst="rect">
            <a:avLst/>
          </a:prstGeom>
          <a:noFill/>
          <a:effectLst/>
        </p:spPr>
      </p:pic>
    </p:spTree>
    <p:extLst>
      <p:ext uri="{BB962C8B-B14F-4D97-AF65-F5344CB8AC3E}">
        <p14:creationId xmlns:p14="http://schemas.microsoft.com/office/powerpoint/2010/main" val="920549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940525" y="686134"/>
            <a:ext cx="11251473" cy="1538609"/>
          </a:xfrm>
        </p:spPr>
        <p:txBody>
          <a:bodyPr>
            <a:normAutofit/>
          </a:bodyPr>
          <a:lstStyle/>
          <a:p>
            <a:pPr algn="ctr"/>
            <a:r>
              <a:rPr lang="fr-FR" sz="2200" b="0" dirty="0">
                <a:solidFill>
                  <a:schemeClr val="tx1"/>
                </a:solidFill>
                <a:latin typeface="Marianne" panose="02000000000000000000" pitchFamily="50" charset="0"/>
              </a:rPr>
              <a:t>Le CRCN ce sont 16 compétences, en 5 domaines. Il se décline en 8 niveaux de maîtrise. </a:t>
            </a:r>
            <a:br>
              <a:rPr lang="fr-FR" sz="2200" b="0" dirty="0">
                <a:solidFill>
                  <a:schemeClr val="tx1"/>
                </a:solidFill>
                <a:latin typeface="Marianne" panose="02000000000000000000" pitchFamily="50" charset="0"/>
              </a:rPr>
            </a:br>
            <a:r>
              <a:rPr lang="fr-FR" sz="2200" b="0" dirty="0">
                <a:solidFill>
                  <a:schemeClr val="tx1"/>
                </a:solidFill>
                <a:latin typeface="Marianne" panose="02000000000000000000" pitchFamily="50" charset="0"/>
              </a:rPr>
              <a:t>Les 2 (voire 3) premiers correspondent à l’enseignement primaire.</a:t>
            </a:r>
            <a:br>
              <a:rPr lang="fr-FR" dirty="0">
                <a:latin typeface="Marianne" panose="02000000000000000000" pitchFamily="50" charset="0"/>
              </a:rPr>
            </a:br>
            <a:endParaRPr lang="fr-FR" dirty="0">
              <a:latin typeface="Marianne" panose="02000000000000000000" pitchFamily="50" charset="0"/>
            </a:endParaRPr>
          </a:p>
        </p:txBody>
      </p:sp>
      <p:pic>
        <p:nvPicPr>
          <p:cNvPr id="2" name="Image 1"/>
          <p:cNvPicPr>
            <a:picLocks noChangeAspect="1"/>
          </p:cNvPicPr>
          <p:nvPr/>
        </p:nvPicPr>
        <p:blipFill rotWithShape="1">
          <a:blip r:embed="rId3"/>
          <a:srcRect l="535" t="2346" r="971" b="4456"/>
          <a:stretch/>
        </p:blipFill>
        <p:spPr>
          <a:xfrm>
            <a:off x="255493" y="1963271"/>
            <a:ext cx="11819965" cy="3361764"/>
          </a:xfrm>
          <a:prstGeom prst="rect">
            <a:avLst/>
          </a:prstGeom>
        </p:spPr>
      </p:pic>
      <p:sp>
        <p:nvSpPr>
          <p:cNvPr id="3" name="Rectangle 2"/>
          <p:cNvSpPr/>
          <p:nvPr/>
        </p:nvSpPr>
        <p:spPr>
          <a:xfrm>
            <a:off x="191317" y="5485787"/>
            <a:ext cx="12000683" cy="830997"/>
          </a:xfrm>
          <a:prstGeom prst="rect">
            <a:avLst/>
          </a:prstGeom>
        </p:spPr>
        <p:txBody>
          <a:bodyPr wrap="square">
            <a:spAutoFit/>
          </a:bodyPr>
          <a:lstStyle/>
          <a:p>
            <a:pPr algn="ctr"/>
            <a:r>
              <a:rPr lang="fr-FR" sz="2400" dirty="0">
                <a:latin typeface="Marianne" panose="02000000000000000000" pitchFamily="50" charset="0"/>
              </a:rPr>
              <a:t>Sur le site du </a:t>
            </a:r>
            <a:r>
              <a:rPr lang="fr-FR" sz="2400" dirty="0">
                <a:latin typeface="Marianne" panose="02000000000000000000" pitchFamily="50" charset="0"/>
                <a:hlinkClick r:id="rId4"/>
              </a:rPr>
              <a:t>Numérique éducatif 71 </a:t>
            </a:r>
            <a:r>
              <a:rPr lang="fr-FR" sz="2400" dirty="0">
                <a:latin typeface="Marianne" panose="02000000000000000000" pitchFamily="50" charset="0"/>
              </a:rPr>
              <a:t>: </a:t>
            </a:r>
            <a:r>
              <a:rPr lang="fr-FR" sz="2400" dirty="0">
                <a:latin typeface="Marianne" panose="02000000000000000000" pitchFamily="50" charset="0"/>
                <a:hlinkClick r:id="rId5"/>
              </a:rPr>
              <a:t>une présentation du CRCN</a:t>
            </a:r>
            <a:r>
              <a:rPr lang="fr-FR" sz="2400" dirty="0">
                <a:latin typeface="Marianne" panose="02000000000000000000" pitchFamily="50" charset="0"/>
              </a:rPr>
              <a:t>, </a:t>
            </a:r>
            <a:r>
              <a:rPr lang="fr-FR" sz="2400" dirty="0">
                <a:latin typeface="Marianne" panose="02000000000000000000" pitchFamily="50" charset="0"/>
                <a:hlinkClick r:id="rId6"/>
              </a:rPr>
              <a:t>des fiches d’usages</a:t>
            </a:r>
            <a:r>
              <a:rPr lang="fr-FR" sz="2400" dirty="0">
                <a:latin typeface="Marianne" panose="02000000000000000000" pitchFamily="50" charset="0"/>
              </a:rPr>
              <a:t>, </a:t>
            </a:r>
            <a:r>
              <a:rPr lang="fr-FR" sz="2400" dirty="0">
                <a:latin typeface="Marianne" panose="02000000000000000000" pitchFamily="50" charset="0"/>
                <a:hlinkClick r:id="rId7"/>
              </a:rPr>
              <a:t>un outil de programmation</a:t>
            </a:r>
            <a:r>
              <a:rPr lang="fr-FR" sz="2400" dirty="0">
                <a:latin typeface="Marianne" panose="02000000000000000000" pitchFamily="50" charset="0"/>
              </a:rPr>
              <a:t>, </a:t>
            </a:r>
            <a:r>
              <a:rPr lang="fr-FR" sz="2400" dirty="0">
                <a:latin typeface="Marianne" panose="02000000000000000000" pitchFamily="50" charset="0"/>
                <a:hlinkClick r:id="rId8"/>
              </a:rPr>
              <a:t>une fiche de suivi individuel</a:t>
            </a:r>
            <a:r>
              <a:rPr lang="fr-FR" sz="2400" dirty="0">
                <a:latin typeface="Marianne" panose="02000000000000000000" pitchFamily="50" charset="0"/>
              </a:rPr>
              <a:t>.</a:t>
            </a:r>
            <a:endParaRPr lang="fr-FR" sz="2400" dirty="0"/>
          </a:p>
        </p:txBody>
      </p:sp>
      <p:sp>
        <p:nvSpPr>
          <p:cNvPr id="4" name="Ellipse 3"/>
          <p:cNvSpPr/>
          <p:nvPr/>
        </p:nvSpPr>
        <p:spPr>
          <a:xfrm>
            <a:off x="9548949" y="3449629"/>
            <a:ext cx="2526510" cy="166682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ZoneTexte 5"/>
          <p:cNvSpPr txBox="1"/>
          <p:nvPr/>
        </p:nvSpPr>
        <p:spPr>
          <a:xfrm>
            <a:off x="8051073" y="5116455"/>
            <a:ext cx="4140926" cy="369332"/>
          </a:xfrm>
          <a:prstGeom prst="rect">
            <a:avLst/>
          </a:prstGeom>
          <a:noFill/>
        </p:spPr>
        <p:txBody>
          <a:bodyPr wrap="square" rtlCol="0">
            <a:spAutoFit/>
          </a:bodyPr>
          <a:lstStyle/>
          <a:p>
            <a:r>
              <a:rPr lang="fr-FR" b="1" dirty="0">
                <a:solidFill>
                  <a:srgbClr val="FF0000"/>
                </a:solidFill>
              </a:rPr>
              <a:t>Relatif aux écrans/réseaux sociaux</a:t>
            </a:r>
          </a:p>
        </p:txBody>
      </p:sp>
    </p:spTree>
    <p:extLst>
      <p:ext uri="{BB962C8B-B14F-4D97-AF65-F5344CB8AC3E}">
        <p14:creationId xmlns:p14="http://schemas.microsoft.com/office/powerpoint/2010/main" val="24901708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lide Number Placeholder 112">
            <a:extLst>
              <a:ext uri="{FF2B5EF4-FFF2-40B4-BE49-F238E27FC236}">
                <a16:creationId xmlns:a16="http://schemas.microsoft.com/office/drawing/2014/main" id="{D0EB1107-5B58-71FD-32B6-BBB3A0ED19F2}"/>
              </a:ext>
            </a:extLst>
          </p:cNvPr>
          <p:cNvSpPr>
            <a:spLocks noGrp="1"/>
          </p:cNvSpPr>
          <p:nvPr>
            <p:ph type="sldNum" sz="quarter" idx="12"/>
          </p:nvPr>
        </p:nvSpPr>
        <p:spPr/>
        <p:txBody>
          <a:bodyPr/>
          <a:lstStyle/>
          <a:p>
            <a:fld id="{733122C9-A0B9-462F-8757-0847AD287B63}" type="slidenum">
              <a:rPr lang="fr-FR" smtClean="0"/>
              <a:pPr/>
              <a:t>5</a:t>
            </a:fld>
            <a:endParaRPr lang="fr-FR"/>
          </a:p>
        </p:txBody>
      </p:sp>
      <p:sp>
        <p:nvSpPr>
          <p:cNvPr id="18" name="Rectangle 17">
            <a:extLst>
              <a:ext uri="{FF2B5EF4-FFF2-40B4-BE49-F238E27FC236}">
                <a16:creationId xmlns:a16="http://schemas.microsoft.com/office/drawing/2014/main" id="{635F1FC4-64F2-E030-F281-6D8DD1AF2665}"/>
              </a:ext>
            </a:extLst>
          </p:cNvPr>
          <p:cNvSpPr/>
          <p:nvPr/>
        </p:nvSpPr>
        <p:spPr>
          <a:xfrm>
            <a:off x="1763010" y="197206"/>
            <a:ext cx="9948991" cy="582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fr-FR" sz="2400" b="1" dirty="0">
                <a:solidFill>
                  <a:schemeClr val="tx1"/>
                </a:solidFill>
                <a:cs typeface="Arial" panose="020B0604020202020204" pitchFamily="34" charset="0"/>
              </a:rPr>
              <a:t>Déploiement du parcours d’</a:t>
            </a:r>
            <a:r>
              <a:rPr lang="fr-FR" sz="2400" b="1" dirty="0" err="1">
                <a:solidFill>
                  <a:schemeClr val="tx1"/>
                </a:solidFill>
                <a:cs typeface="Arial" panose="020B0604020202020204" pitchFamily="34" charset="0"/>
              </a:rPr>
              <a:t>auto-positionnement</a:t>
            </a:r>
            <a:endParaRPr lang="fr-FR" sz="2400" b="1" dirty="0">
              <a:solidFill>
                <a:schemeClr val="tx1"/>
              </a:solidFill>
              <a:cs typeface="Arial" panose="020B0604020202020204" pitchFamily="34" charset="0"/>
            </a:endParaRPr>
          </a:p>
          <a:p>
            <a:pPr algn="r"/>
            <a:r>
              <a:rPr lang="fr-FR" sz="2133" b="1" dirty="0">
                <a:solidFill>
                  <a:schemeClr val="accent1"/>
                </a:solidFill>
              </a:rPr>
              <a:t>Le dispositif complet </a:t>
            </a:r>
            <a:r>
              <a:rPr lang="fr-FR" sz="2133" b="1" dirty="0" err="1">
                <a:solidFill>
                  <a:schemeClr val="accent1"/>
                </a:solidFill>
              </a:rPr>
              <a:t>Pix</a:t>
            </a:r>
            <a:r>
              <a:rPr lang="fr-FR" sz="2133" b="1" dirty="0">
                <a:solidFill>
                  <a:schemeClr val="accent1"/>
                </a:solidFill>
              </a:rPr>
              <a:t>+ </a:t>
            </a:r>
            <a:r>
              <a:rPr lang="fr-FR" sz="2133" b="1" dirty="0" err="1">
                <a:solidFill>
                  <a:schemeClr val="accent1"/>
                </a:solidFill>
              </a:rPr>
              <a:t>Édu</a:t>
            </a:r>
            <a:endParaRPr lang="fr-FR" sz="2133" b="1" dirty="0">
              <a:solidFill>
                <a:schemeClr val="accent1"/>
              </a:solidFill>
            </a:endParaRPr>
          </a:p>
        </p:txBody>
      </p:sp>
      <p:sp>
        <p:nvSpPr>
          <p:cNvPr id="4" name="Rectangle: Rounded Corners 3">
            <a:extLst>
              <a:ext uri="{FF2B5EF4-FFF2-40B4-BE49-F238E27FC236}">
                <a16:creationId xmlns:a16="http://schemas.microsoft.com/office/drawing/2014/main" id="{4C511FC3-FF64-62BB-2DA9-625B0D76100F}"/>
              </a:ext>
            </a:extLst>
          </p:cNvPr>
          <p:cNvSpPr/>
          <p:nvPr/>
        </p:nvSpPr>
        <p:spPr>
          <a:xfrm>
            <a:off x="405141" y="1880019"/>
            <a:ext cx="3549371" cy="4265864"/>
          </a:xfrm>
          <a:prstGeom prst="roundRect">
            <a:avLst>
              <a:gd name="adj" fmla="val 4931"/>
            </a:avLst>
          </a:prstGeom>
          <a:solidFill>
            <a:schemeClr val="accent2">
              <a:alpha val="9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0" algn="l"/>
              </a:tabLst>
            </a:pPr>
            <a:endParaRPr lang="fr-FR" sz="3200"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 name="Google Shape;972;p184">
            <a:extLst>
              <a:ext uri="{FF2B5EF4-FFF2-40B4-BE49-F238E27FC236}">
                <a16:creationId xmlns:a16="http://schemas.microsoft.com/office/drawing/2014/main" id="{2AC201C2-EF7A-E393-F899-D5C5D8226AC3}"/>
              </a:ext>
            </a:extLst>
          </p:cNvPr>
          <p:cNvSpPr/>
          <p:nvPr/>
        </p:nvSpPr>
        <p:spPr>
          <a:xfrm>
            <a:off x="450675" y="2588388"/>
            <a:ext cx="3531055" cy="2788105"/>
          </a:xfrm>
          <a:prstGeom prst="rect">
            <a:avLst/>
          </a:prstGeom>
          <a:noFill/>
          <a:ln w="19050">
            <a:noFill/>
            <a:round/>
          </a:ln>
        </p:spPr>
        <p:style>
          <a:lnRef idx="0">
            <a:scrgbClr r="0" g="0" b="0"/>
          </a:lnRef>
          <a:fillRef idx="0">
            <a:scrgbClr r="0" g="0" b="0"/>
          </a:fillRef>
          <a:effectRef idx="0">
            <a:scrgbClr r="0" g="0" b="0"/>
          </a:effectRef>
          <a:fontRef idx="minor"/>
        </p:style>
        <p:txBody>
          <a:bodyPr lIns="162720" tIns="162720" rIns="162720" bIns="162720" anchor="ctr">
            <a:noAutofit/>
          </a:bodyPr>
          <a:lstStyle/>
          <a:p>
            <a:pPr algn="ctr">
              <a:tabLst>
                <a:tab pos="0" algn="l"/>
              </a:tabLst>
            </a:pPr>
            <a:r>
              <a:rPr lang="fr" sz="2400" spc="-1" dirty="0">
                <a:latin typeface="Calibri" panose="020F0502020204030204" pitchFamily="34" charset="0"/>
                <a:ea typeface="Calibri" panose="020F0502020204030204" pitchFamily="34" charset="0"/>
                <a:cs typeface="Calibri" panose="020F0502020204030204" pitchFamily="34" charset="0"/>
              </a:rPr>
              <a:t>Le </a:t>
            </a:r>
            <a:r>
              <a:rPr lang="fr" sz="2400" b="1" spc="-1" dirty="0">
                <a:latin typeface="Calibri" panose="020F0502020204030204" pitchFamily="34" charset="0"/>
                <a:ea typeface="Calibri" panose="020F0502020204030204" pitchFamily="34" charset="0"/>
                <a:cs typeface="Calibri" panose="020F0502020204030204" pitchFamily="34" charset="0"/>
              </a:rPr>
              <a:t>parcours d’auto-positionnement</a:t>
            </a:r>
          </a:p>
          <a:p>
            <a:pPr algn="ctr">
              <a:tabLst>
                <a:tab pos="0" algn="l"/>
              </a:tabLst>
            </a:pPr>
            <a:endParaRPr lang="fr" sz="2400" b="1" spc="-1" dirty="0">
              <a:latin typeface="Calibri" panose="020F0502020204030204" pitchFamily="34" charset="0"/>
              <a:ea typeface="Calibri" panose="020F0502020204030204" pitchFamily="34" charset="0"/>
              <a:cs typeface="Calibri" panose="020F0502020204030204" pitchFamily="34" charset="0"/>
            </a:endParaRPr>
          </a:p>
          <a:p>
            <a:pPr algn="ctr">
              <a:tabLst>
                <a:tab pos="0" algn="l"/>
              </a:tabLst>
            </a:pPr>
            <a:r>
              <a:rPr lang="fr-FR" sz="1867" i="1" dirty="0">
                <a:latin typeface="Calibri" panose="020F0502020204030204" pitchFamily="34" charset="0"/>
                <a:ea typeface="Calibri" panose="020F0502020204030204" pitchFamily="34" charset="0"/>
                <a:cs typeface="Calibri" panose="020F0502020204030204" pitchFamily="34" charset="0"/>
              </a:rPr>
              <a:t>Proposé à tous les professeurs et personnels d’éducation</a:t>
            </a:r>
          </a:p>
        </p:txBody>
      </p:sp>
      <p:cxnSp>
        <p:nvCxnSpPr>
          <p:cNvPr id="8" name="Straight Connector 7">
            <a:extLst>
              <a:ext uri="{FF2B5EF4-FFF2-40B4-BE49-F238E27FC236}">
                <a16:creationId xmlns:a16="http://schemas.microsoft.com/office/drawing/2014/main" id="{ADA48E69-F04F-D086-954E-2C480826CBC7}"/>
              </a:ext>
            </a:extLst>
          </p:cNvPr>
          <p:cNvCxnSpPr>
            <a:cxnSpLocks/>
          </p:cNvCxnSpPr>
          <p:nvPr/>
        </p:nvCxnSpPr>
        <p:spPr bwMode="auto">
          <a:xfrm>
            <a:off x="0" y="2276228"/>
            <a:ext cx="12192000" cy="0"/>
          </a:xfrm>
          <a:prstGeom prst="line">
            <a:avLst/>
          </a:prstGeom>
          <a:noFill/>
          <a:ln w="12700" cap="flat" cmpd="sng" algn="ctr">
            <a:solidFill>
              <a:srgbClr val="002060"/>
            </a:solidFill>
            <a:prstDash val="dash"/>
          </a:ln>
          <a:effectLst/>
        </p:spPr>
      </p:cxnSp>
      <p:sp>
        <p:nvSpPr>
          <p:cNvPr id="9" name="Rectangle: Rounded Corners 8">
            <a:extLst>
              <a:ext uri="{FF2B5EF4-FFF2-40B4-BE49-F238E27FC236}">
                <a16:creationId xmlns:a16="http://schemas.microsoft.com/office/drawing/2014/main" id="{8A026BD6-25F8-E0EA-784C-6228C772101E}"/>
              </a:ext>
            </a:extLst>
          </p:cNvPr>
          <p:cNvSpPr/>
          <p:nvPr/>
        </p:nvSpPr>
        <p:spPr>
          <a:xfrm>
            <a:off x="405141" y="1852311"/>
            <a:ext cx="3549371" cy="814019"/>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0" algn="l"/>
              </a:tabLst>
            </a:pPr>
            <a:r>
              <a:rPr lang="fr-FR" sz="2400" b="1" spc="-1" dirty="0">
                <a:solidFill>
                  <a:schemeClr val="bg1"/>
                </a:solidFill>
                <a:latin typeface="Calibri" panose="020F0502020204030204" pitchFamily="34" charset="0"/>
                <a:ea typeface="Calibri" panose="020F0502020204030204" pitchFamily="34" charset="0"/>
                <a:cs typeface="Calibri" panose="020F0502020204030204" pitchFamily="34" charset="0"/>
              </a:rPr>
              <a:t>Je découvre</a:t>
            </a:r>
            <a:endParaRPr lang="fr-FR" sz="2400" spc="-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A9F8A779-194E-BEB8-D147-A4999BD49467}"/>
              </a:ext>
            </a:extLst>
          </p:cNvPr>
          <p:cNvSpPr/>
          <p:nvPr/>
        </p:nvSpPr>
        <p:spPr>
          <a:xfrm>
            <a:off x="4308853" y="1880019"/>
            <a:ext cx="3549371" cy="4265864"/>
          </a:xfrm>
          <a:prstGeom prst="roundRect">
            <a:avLst>
              <a:gd name="adj" fmla="val 4931"/>
            </a:avLst>
          </a:prstGeom>
          <a:solidFill>
            <a:schemeClr val="accent2">
              <a:alpha val="9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0" algn="l"/>
              </a:tabLst>
            </a:pPr>
            <a:endParaRPr lang="fr-FR" sz="3200"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Google Shape;972;p184">
            <a:extLst>
              <a:ext uri="{FF2B5EF4-FFF2-40B4-BE49-F238E27FC236}">
                <a16:creationId xmlns:a16="http://schemas.microsoft.com/office/drawing/2014/main" id="{70C2F6E3-E2BD-7198-039B-0E445BA4086A}"/>
              </a:ext>
            </a:extLst>
          </p:cNvPr>
          <p:cNvSpPr/>
          <p:nvPr/>
        </p:nvSpPr>
        <p:spPr>
          <a:xfrm>
            <a:off x="4327171" y="2822067"/>
            <a:ext cx="3531055" cy="3016501"/>
          </a:xfrm>
          <a:prstGeom prst="rect">
            <a:avLst/>
          </a:prstGeom>
          <a:noFill/>
          <a:ln w="19050">
            <a:noFill/>
            <a:round/>
          </a:ln>
        </p:spPr>
        <p:style>
          <a:lnRef idx="0">
            <a:scrgbClr r="0" g="0" b="0"/>
          </a:lnRef>
          <a:fillRef idx="0">
            <a:scrgbClr r="0" g="0" b="0"/>
          </a:fillRef>
          <a:effectRef idx="0">
            <a:scrgbClr r="0" g="0" b="0"/>
          </a:effectRef>
          <a:fontRef idx="minor"/>
        </p:style>
        <p:txBody>
          <a:bodyPr lIns="162720" tIns="162720" rIns="162720" bIns="162720" anchor="ctr">
            <a:noAutofit/>
          </a:bodyPr>
          <a:lstStyle/>
          <a:p>
            <a:pPr algn="ctr">
              <a:tabLst>
                <a:tab pos="0" algn="l"/>
              </a:tabLst>
            </a:pPr>
            <a:r>
              <a:rPr lang="fr-FR" sz="2400" b="1" spc="-1" dirty="0">
                <a:latin typeface="Calibri" panose="020F0502020204030204" pitchFamily="34" charset="0"/>
                <a:ea typeface="Calibri" panose="020F0502020204030204" pitchFamily="34" charset="0"/>
                <a:cs typeface="Calibri" panose="020F0502020204030204" pitchFamily="34" charset="0"/>
              </a:rPr>
              <a:t>L</a:t>
            </a:r>
            <a:r>
              <a:rPr lang="fr" sz="2400" b="1" spc="-1" dirty="0">
                <a:latin typeface="Calibri" panose="020F0502020204030204" pitchFamily="34" charset="0"/>
                <a:ea typeface="Calibri" panose="020F0502020204030204" pitchFamily="34" charset="0"/>
                <a:cs typeface="Calibri" panose="020F0502020204030204" pitchFamily="34" charset="0"/>
              </a:rPr>
              <a:t>es parcours auto-entraînement sur </a:t>
            </a:r>
            <a:r>
              <a:rPr lang="fr-FR" sz="2400" b="1" spc="-1" dirty="0" err="1">
                <a:latin typeface="Calibri" panose="020F0502020204030204" pitchFamily="34" charset="0"/>
                <a:ea typeface="Calibri" panose="020F0502020204030204" pitchFamily="34" charset="0"/>
                <a:cs typeface="Calibri" panose="020F0502020204030204" pitchFamily="34" charset="0"/>
              </a:rPr>
              <a:t>Pix</a:t>
            </a:r>
            <a:endParaRPr lang="fr" sz="2400" b="1" spc="-1" dirty="0">
              <a:latin typeface="Calibri" panose="020F0502020204030204" pitchFamily="34" charset="0"/>
              <a:ea typeface="Calibri" panose="020F0502020204030204" pitchFamily="34" charset="0"/>
              <a:cs typeface="Calibri" panose="020F0502020204030204" pitchFamily="34" charset="0"/>
            </a:endParaRPr>
          </a:p>
          <a:p>
            <a:pPr algn="ctr">
              <a:tabLst>
                <a:tab pos="0" algn="l"/>
              </a:tabLst>
            </a:pPr>
            <a:endParaRPr lang="fr-FR" sz="2400" spc="-1" dirty="0">
              <a:latin typeface="Calibri" panose="020F0502020204030204" pitchFamily="34" charset="0"/>
              <a:ea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8EF10F54-C744-09B3-510F-16C48E5A9454}"/>
              </a:ext>
            </a:extLst>
          </p:cNvPr>
          <p:cNvSpPr/>
          <p:nvPr/>
        </p:nvSpPr>
        <p:spPr>
          <a:xfrm>
            <a:off x="4308853" y="1852311"/>
            <a:ext cx="3549371" cy="814019"/>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0" algn="l"/>
              </a:tabLst>
            </a:pPr>
            <a:r>
              <a:rPr lang="fr-FR" sz="2400" b="1" spc="-1" dirty="0">
                <a:solidFill>
                  <a:schemeClr val="bg1"/>
                </a:solidFill>
                <a:latin typeface="Calibri" panose="020F0502020204030204" pitchFamily="34" charset="0"/>
                <a:ea typeface="Calibri" panose="020F0502020204030204" pitchFamily="34" charset="0"/>
                <a:cs typeface="Calibri" panose="020F0502020204030204" pitchFamily="34" charset="0"/>
              </a:rPr>
              <a:t>Je me forme</a:t>
            </a:r>
          </a:p>
        </p:txBody>
      </p:sp>
      <p:sp>
        <p:nvSpPr>
          <p:cNvPr id="13" name="Rectangle: Rounded Corners 12">
            <a:extLst>
              <a:ext uri="{FF2B5EF4-FFF2-40B4-BE49-F238E27FC236}">
                <a16:creationId xmlns:a16="http://schemas.microsoft.com/office/drawing/2014/main" id="{6ACFAB76-2C63-DE27-017D-968A3D302830}"/>
              </a:ext>
            </a:extLst>
          </p:cNvPr>
          <p:cNvSpPr/>
          <p:nvPr/>
        </p:nvSpPr>
        <p:spPr>
          <a:xfrm>
            <a:off x="8212564" y="1880018"/>
            <a:ext cx="3549371" cy="4265864"/>
          </a:xfrm>
          <a:prstGeom prst="roundRect">
            <a:avLst>
              <a:gd name="adj" fmla="val 4931"/>
            </a:avLst>
          </a:prstGeom>
          <a:solidFill>
            <a:schemeClr val="accent2">
              <a:alpha val="9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0" algn="l"/>
              </a:tabLst>
            </a:pPr>
            <a:endParaRPr lang="fr-FR" sz="3200"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Google Shape;972;p184">
            <a:extLst>
              <a:ext uri="{FF2B5EF4-FFF2-40B4-BE49-F238E27FC236}">
                <a16:creationId xmlns:a16="http://schemas.microsoft.com/office/drawing/2014/main" id="{CAE2024C-339A-73E3-E43F-086C42E2721B}"/>
              </a:ext>
            </a:extLst>
          </p:cNvPr>
          <p:cNvSpPr/>
          <p:nvPr/>
        </p:nvSpPr>
        <p:spPr>
          <a:xfrm>
            <a:off x="8230882" y="2822066"/>
            <a:ext cx="3531055" cy="3016501"/>
          </a:xfrm>
          <a:prstGeom prst="rect">
            <a:avLst/>
          </a:prstGeom>
          <a:noFill/>
          <a:ln w="19050">
            <a:noFill/>
            <a:round/>
          </a:ln>
        </p:spPr>
        <p:style>
          <a:lnRef idx="0">
            <a:scrgbClr r="0" g="0" b="0"/>
          </a:lnRef>
          <a:fillRef idx="0">
            <a:scrgbClr r="0" g="0" b="0"/>
          </a:fillRef>
          <a:effectRef idx="0">
            <a:scrgbClr r="0" g="0" b="0"/>
          </a:effectRef>
          <a:fontRef idx="minor"/>
        </p:style>
        <p:txBody>
          <a:bodyPr lIns="162720" tIns="162720" rIns="162720" bIns="162720" anchor="ctr">
            <a:noAutofit/>
          </a:bodyPr>
          <a:lstStyle/>
          <a:p>
            <a:pPr algn="ctr" defTabSz="1219170">
              <a:defRPr/>
            </a:pPr>
            <a:r>
              <a:rPr lang="fr-FR" sz="2400" b="1" spc="-1" dirty="0">
                <a:latin typeface="Calibri" panose="020F0502020204030204" pitchFamily="34" charset="0"/>
                <a:ea typeface="Calibri" panose="020F0502020204030204" pitchFamily="34" charset="0"/>
                <a:cs typeface="Calibri" panose="020F0502020204030204" pitchFamily="34" charset="0"/>
              </a:rPr>
              <a:t>Le parcours bilan</a:t>
            </a:r>
          </a:p>
          <a:p>
            <a:pPr algn="ctr" defTabSz="1219170">
              <a:defRPr/>
            </a:pPr>
            <a:endParaRPr lang="fr-FR" sz="1867" i="1" dirty="0">
              <a:latin typeface="Calibri" panose="020F0502020204030204" pitchFamily="34" charset="0"/>
              <a:ea typeface="Calibri" panose="020F0502020204030204" pitchFamily="34" charset="0"/>
              <a:cs typeface="Calibri" panose="020F0502020204030204" pitchFamily="34" charset="0"/>
            </a:endParaRPr>
          </a:p>
          <a:p>
            <a:pPr algn="ctr" defTabSz="1219170">
              <a:defRPr/>
            </a:pPr>
            <a:r>
              <a:rPr lang="fr-FR" sz="1867" i="1" dirty="0">
                <a:latin typeface="Calibri" panose="020F0502020204030204" pitchFamily="34" charset="0"/>
                <a:ea typeface="Calibri" panose="020F0502020204030204" pitchFamily="34" charset="0"/>
                <a:cs typeface="Calibri" panose="020F0502020204030204" pitchFamily="34" charset="0"/>
              </a:rPr>
              <a:t>Pour ceux qui le souhaitent il est possible d’aller jusqu’à la certification.</a:t>
            </a:r>
            <a:endParaRPr lang="fr-FR" sz="2400" spc="-1" dirty="0">
              <a:latin typeface="Calibri" panose="020F0502020204030204" pitchFamily="34" charset="0"/>
              <a:ea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3ECE13D9-C655-7311-20E1-6A8613198834}"/>
              </a:ext>
            </a:extLst>
          </p:cNvPr>
          <p:cNvSpPr/>
          <p:nvPr/>
        </p:nvSpPr>
        <p:spPr>
          <a:xfrm>
            <a:off x="8212564" y="1852310"/>
            <a:ext cx="3549371" cy="814019"/>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0" algn="l"/>
              </a:tabLst>
            </a:pPr>
            <a:r>
              <a:rPr lang="fr-FR" sz="2400" b="1" spc="-1" dirty="0">
                <a:solidFill>
                  <a:schemeClr val="bg1"/>
                </a:solidFill>
                <a:latin typeface="Calibri" panose="020F0502020204030204" pitchFamily="34" charset="0"/>
                <a:ea typeface="Calibri" panose="020F0502020204030204" pitchFamily="34" charset="0"/>
                <a:cs typeface="Calibri" panose="020F0502020204030204" pitchFamily="34" charset="0"/>
              </a:rPr>
              <a:t>Je m’évalue</a:t>
            </a:r>
          </a:p>
        </p:txBody>
      </p:sp>
      <p:sp>
        <p:nvSpPr>
          <p:cNvPr id="20" name="Date Placeholder 2">
            <a:extLst>
              <a:ext uri="{FF2B5EF4-FFF2-40B4-BE49-F238E27FC236}">
                <a16:creationId xmlns:a16="http://schemas.microsoft.com/office/drawing/2014/main" id="{1722819C-E306-B61A-453D-4E2B07126DCE}"/>
              </a:ext>
            </a:extLst>
          </p:cNvPr>
          <p:cNvSpPr txBox="1">
            <a:spLocks/>
          </p:cNvSpPr>
          <p:nvPr/>
        </p:nvSpPr>
        <p:spPr bwMode="auto">
          <a:xfrm>
            <a:off x="10152000" y="6378000"/>
            <a:ext cx="1560000" cy="480000"/>
          </a:xfrm>
          <a:prstGeom prst="rect">
            <a:avLst/>
          </a:prstGeom>
        </p:spPr>
        <p:txBody>
          <a:bodyPr anchor="ctr"/>
          <a:lstStyle>
            <a:defPPr>
              <a:defRPr lang="fr-FR"/>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DFEDF80-8239-424D-B939-56481460933A}" type="datetime1">
              <a:rPr lang="fr-FR" sz="1067"/>
              <a:pPr algn="r">
                <a:defRPr/>
              </a:pPr>
              <a:t>07/04/2025</a:t>
            </a:fld>
            <a:endParaRPr lang="fr-FR" sz="1067" dirty="0"/>
          </a:p>
        </p:txBody>
      </p:sp>
      <p:sp>
        <p:nvSpPr>
          <p:cNvPr id="16" name="Rectangle: Rounded Corners 2">
            <a:extLst>
              <a:ext uri="{FF2B5EF4-FFF2-40B4-BE49-F238E27FC236}">
                <a16:creationId xmlns:a16="http://schemas.microsoft.com/office/drawing/2014/main" id="{19D2B184-4661-FF58-39E1-02DE9AA7890B}"/>
              </a:ext>
            </a:extLst>
          </p:cNvPr>
          <p:cNvSpPr/>
          <p:nvPr/>
        </p:nvSpPr>
        <p:spPr>
          <a:xfrm>
            <a:off x="552560" y="902804"/>
            <a:ext cx="10905150" cy="82758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51" algn="ctr">
              <a:spcAft>
                <a:spcPts val="800"/>
              </a:spcAft>
              <a:buClr>
                <a:srgbClr val="53585F"/>
              </a:buClr>
            </a:pPr>
            <a:r>
              <a:rPr lang="fr-FR" sz="2400" spc="-1" dirty="0">
                <a:latin typeface="Calibri" panose="020F0502020204030204" pitchFamily="34" charset="0"/>
                <a:ea typeface="Nunito"/>
                <a:cs typeface="Calibri" panose="020F0502020204030204" pitchFamily="34" charset="0"/>
              </a:rPr>
              <a:t>Développer les compétences numériques des enseignants et personnels d’éducation </a:t>
            </a:r>
            <a:r>
              <a:rPr lang="fr-FR" sz="2400" b="1" spc="-1" dirty="0">
                <a:latin typeface="Calibri" panose="020F0502020204030204" pitchFamily="34" charset="0"/>
                <a:ea typeface="Nunito"/>
                <a:cs typeface="Calibri" panose="020F0502020204030204" pitchFamily="34" charset="0"/>
              </a:rPr>
              <a:t>avec le dispositif </a:t>
            </a:r>
            <a:r>
              <a:rPr lang="fr-FR" sz="2400" b="1" spc="-1" dirty="0" err="1">
                <a:latin typeface="Calibri" panose="020F0502020204030204" pitchFamily="34" charset="0"/>
                <a:ea typeface="Nunito"/>
                <a:cs typeface="Calibri" panose="020F0502020204030204" pitchFamily="34" charset="0"/>
              </a:rPr>
              <a:t>Pix</a:t>
            </a:r>
            <a:r>
              <a:rPr lang="fr-FR" sz="2400" b="1" spc="-1" dirty="0">
                <a:latin typeface="Calibri" panose="020F0502020204030204" pitchFamily="34" charset="0"/>
                <a:ea typeface="Nunito"/>
                <a:cs typeface="Calibri" panose="020F0502020204030204" pitchFamily="34" charset="0"/>
              </a:rPr>
              <a:t>+ </a:t>
            </a:r>
            <a:r>
              <a:rPr lang="fr-FR" sz="2400" b="1" spc="-1" dirty="0" err="1">
                <a:latin typeface="Calibri" panose="020F0502020204030204" pitchFamily="34" charset="0"/>
                <a:ea typeface="Nunito"/>
                <a:cs typeface="Calibri" panose="020F0502020204030204" pitchFamily="34" charset="0"/>
              </a:rPr>
              <a:t>Édu</a:t>
            </a:r>
            <a:r>
              <a:rPr lang="fr-FR" sz="2400" b="1" spc="-1" dirty="0">
                <a:latin typeface="Calibri" panose="020F0502020204030204" pitchFamily="34" charset="0"/>
                <a:ea typeface="Nunito"/>
                <a:cs typeface="Calibri" panose="020F0502020204030204" pitchFamily="34" charset="0"/>
              </a:rPr>
              <a:t> </a:t>
            </a:r>
          </a:p>
        </p:txBody>
      </p:sp>
    </p:spTree>
    <p:extLst>
      <p:ext uri="{BB962C8B-B14F-4D97-AF65-F5344CB8AC3E}">
        <p14:creationId xmlns:p14="http://schemas.microsoft.com/office/powerpoint/2010/main" val="35696630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0000" y="1093320"/>
            <a:ext cx="11232000" cy="960000"/>
          </a:xfrm>
        </p:spPr>
        <p:txBody>
          <a:bodyPr>
            <a:normAutofit/>
          </a:bodyPr>
          <a:lstStyle/>
          <a:p>
            <a:r>
              <a:rPr lang="fr-FR" sz="2400" dirty="0"/>
              <a:t>Utiliser un réseau social, c’est :</a:t>
            </a:r>
            <a:br>
              <a:rPr lang="fr-FR" sz="2400" dirty="0"/>
            </a:br>
            <a:endParaRPr lang="fr-FR" sz="2400" dirty="0"/>
          </a:p>
        </p:txBody>
      </p:sp>
      <p:sp>
        <p:nvSpPr>
          <p:cNvPr id="4" name="Espace réservé du texte 3"/>
          <p:cNvSpPr>
            <a:spLocks noGrp="1"/>
          </p:cNvSpPr>
          <p:nvPr>
            <p:ph type="body" sz="quarter" idx="14"/>
          </p:nvPr>
        </p:nvSpPr>
        <p:spPr>
          <a:xfrm>
            <a:off x="960000" y="1841326"/>
            <a:ext cx="10607160" cy="3643994"/>
          </a:xfrm>
        </p:spPr>
        <p:txBody>
          <a:bodyPr>
            <a:normAutofit fontScale="92500"/>
          </a:bodyPr>
          <a:lstStyle/>
          <a:p>
            <a:endParaRPr lang="fr-FR" dirty="0"/>
          </a:p>
          <a:p>
            <a:pPr marL="0" indent="0">
              <a:buNone/>
            </a:pPr>
            <a:r>
              <a:rPr lang="fr-FR" sz="2400" dirty="0"/>
              <a:t>1/ </a:t>
            </a:r>
            <a:r>
              <a:rPr lang="fr-FR" sz="2400" b="1" u="sng" dirty="0"/>
              <a:t>Créer une identité numérique </a:t>
            </a:r>
            <a:r>
              <a:rPr lang="fr-FR" sz="2400" dirty="0"/>
              <a:t>à partir de contenus originaux ou partagés. </a:t>
            </a:r>
          </a:p>
          <a:p>
            <a:pPr marL="0" indent="0">
              <a:buNone/>
            </a:pPr>
            <a:r>
              <a:rPr lang="fr-FR" sz="2400" dirty="0"/>
              <a:t>Cette identité peut être personnelle ou collective, publique ou privée.</a:t>
            </a:r>
          </a:p>
          <a:p>
            <a:pPr marL="0" indent="0">
              <a:buNone/>
            </a:pPr>
            <a:endParaRPr lang="fr-FR" sz="2400" dirty="0"/>
          </a:p>
          <a:p>
            <a:pPr marL="0" indent="0">
              <a:buNone/>
            </a:pPr>
            <a:r>
              <a:rPr lang="fr-FR" sz="2400" dirty="0"/>
              <a:t>2/ </a:t>
            </a:r>
            <a:r>
              <a:rPr lang="fr-FR" sz="2400" b="1" u="sng" dirty="0"/>
              <a:t>Faire circuler </a:t>
            </a:r>
            <a:r>
              <a:rPr lang="fr-FR" sz="2400" dirty="0"/>
              <a:t>cette identité auprès des autres utilisateurs.</a:t>
            </a:r>
          </a:p>
          <a:p>
            <a:pPr marL="0" indent="0">
              <a:buNone/>
            </a:pPr>
            <a:endParaRPr lang="fr-FR" sz="2400" dirty="0"/>
          </a:p>
          <a:p>
            <a:pPr marL="0" indent="0">
              <a:buNone/>
            </a:pPr>
            <a:r>
              <a:rPr lang="fr-FR" sz="2400" dirty="0"/>
              <a:t>3/ </a:t>
            </a:r>
            <a:r>
              <a:rPr lang="fr-FR" sz="2400" b="1" u="sng" dirty="0"/>
              <a:t>Être conscient</a:t>
            </a:r>
            <a:r>
              <a:rPr lang="fr-FR" sz="2400" b="1" dirty="0"/>
              <a:t> </a:t>
            </a:r>
            <a:r>
              <a:rPr lang="fr-FR" sz="2400" dirty="0"/>
              <a:t>que tout contenu mis en ligne reste visible très longtemps.</a:t>
            </a:r>
          </a:p>
        </p:txBody>
      </p:sp>
    </p:spTree>
    <p:extLst>
      <p:ext uri="{BB962C8B-B14F-4D97-AF65-F5344CB8AC3E}">
        <p14:creationId xmlns:p14="http://schemas.microsoft.com/office/powerpoint/2010/main" val="10165960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a:blip r:embed="rId3"/>
          <a:stretch>
            <a:fillRect/>
          </a:stretch>
        </p:blipFill>
        <p:spPr>
          <a:xfrm>
            <a:off x="1250992" y="930650"/>
            <a:ext cx="10374952" cy="5835910"/>
          </a:xfrm>
          <a:prstGeom prst="rect">
            <a:avLst/>
          </a:prstGeom>
        </p:spPr>
      </p:pic>
      <p:sp>
        <p:nvSpPr>
          <p:cNvPr id="4" name="Titre 3"/>
          <p:cNvSpPr>
            <a:spLocks noGrp="1"/>
          </p:cNvSpPr>
          <p:nvPr>
            <p:ph type="ctrTitle"/>
          </p:nvPr>
        </p:nvSpPr>
        <p:spPr>
          <a:xfrm>
            <a:off x="1154541" y="404950"/>
            <a:ext cx="10567853" cy="705394"/>
          </a:xfrm>
        </p:spPr>
        <p:txBody>
          <a:bodyPr>
            <a:noAutofit/>
          </a:bodyPr>
          <a:lstStyle/>
          <a:p>
            <a:r>
              <a:rPr lang="fr-FR" sz="2000" dirty="0"/>
              <a:t>2/ Usages</a:t>
            </a:r>
            <a:br>
              <a:rPr lang="fr-FR" sz="2000" dirty="0"/>
            </a:br>
            <a:endParaRPr lang="fr-FR" sz="2000" dirty="0"/>
          </a:p>
        </p:txBody>
      </p:sp>
    </p:spTree>
    <p:extLst>
      <p:ext uri="{BB962C8B-B14F-4D97-AF65-F5344CB8AC3E}">
        <p14:creationId xmlns:p14="http://schemas.microsoft.com/office/powerpoint/2010/main" val="5410423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71A7B-9D98-EADA-7782-6F871E624418}"/>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6F2E7360-2AEA-2E1B-894F-F0BB74BAE984}"/>
              </a:ext>
            </a:extLst>
          </p:cNvPr>
          <p:cNvSpPr>
            <a:spLocks noGrp="1"/>
          </p:cNvSpPr>
          <p:nvPr>
            <p:ph type="ctrTitle"/>
          </p:nvPr>
        </p:nvSpPr>
        <p:spPr>
          <a:xfrm>
            <a:off x="1154541" y="310607"/>
            <a:ext cx="10567853" cy="705394"/>
          </a:xfrm>
        </p:spPr>
        <p:txBody>
          <a:bodyPr>
            <a:noAutofit/>
          </a:bodyPr>
          <a:lstStyle/>
          <a:p>
            <a:br>
              <a:rPr lang="fr-FR" sz="2000" dirty="0"/>
            </a:br>
            <a:endParaRPr lang="fr-FR" sz="2000" dirty="0"/>
          </a:p>
        </p:txBody>
      </p:sp>
      <p:sp>
        <p:nvSpPr>
          <p:cNvPr id="2" name="ZoneTexte 1">
            <a:extLst>
              <a:ext uri="{FF2B5EF4-FFF2-40B4-BE49-F238E27FC236}">
                <a16:creationId xmlns:a16="http://schemas.microsoft.com/office/drawing/2014/main" id="{422AB6C9-0C16-E7AB-34A9-D1E8FAC45298}"/>
              </a:ext>
            </a:extLst>
          </p:cNvPr>
          <p:cNvSpPr txBox="1"/>
          <p:nvPr/>
        </p:nvSpPr>
        <p:spPr>
          <a:xfrm>
            <a:off x="1987802" y="310607"/>
            <a:ext cx="9049657" cy="3970318"/>
          </a:xfrm>
          <a:prstGeom prst="rect">
            <a:avLst/>
          </a:prstGeom>
          <a:noFill/>
        </p:spPr>
        <p:txBody>
          <a:bodyPr wrap="square" rtlCol="0">
            <a:spAutoFit/>
          </a:bodyPr>
          <a:lstStyle/>
          <a:p>
            <a:pPr algn="l" fontAlgn="base">
              <a:buNone/>
            </a:pPr>
            <a:r>
              <a:rPr lang="fr-FR" b="1" dirty="0">
                <a:solidFill>
                  <a:srgbClr val="455F7C"/>
                </a:solidFill>
                <a:latin typeface="+mj-lt"/>
              </a:rPr>
              <a:t>Questions et résultats de l’étude:</a:t>
            </a:r>
          </a:p>
          <a:p>
            <a:pPr algn="just" fontAlgn="base">
              <a:buNone/>
            </a:pPr>
            <a:r>
              <a:rPr lang="fr-FR" b="1" dirty="0">
                <a:solidFill>
                  <a:srgbClr val="455F7C"/>
                </a:solidFill>
                <a:latin typeface="+mj-lt"/>
              </a:rPr>
              <a:t>« </a:t>
            </a:r>
            <a:r>
              <a:rPr lang="fr-FR" b="1" i="0" dirty="0">
                <a:solidFill>
                  <a:srgbClr val="0F2741"/>
                </a:solidFill>
                <a:effectLst/>
                <a:latin typeface="Open Sans" panose="020B0606030504020204" pitchFamily="34" charset="0"/>
              </a:rPr>
              <a:t>Combien de temps vos enfants passent-ils par jour sur les écrans (téléphone, ordi, tablette, télé) ? »</a:t>
            </a:r>
            <a:endParaRPr lang="fr-FR" b="1" dirty="0">
              <a:solidFill>
                <a:srgbClr val="455F7C"/>
              </a:solidFill>
              <a:latin typeface="+mj-lt"/>
            </a:endParaRPr>
          </a:p>
          <a:p>
            <a:pPr algn="l" fontAlgn="base">
              <a:buNone/>
            </a:pPr>
            <a:endParaRPr lang="fr-FR" b="1" i="0" dirty="0">
              <a:solidFill>
                <a:srgbClr val="455F7C"/>
              </a:solidFill>
              <a:effectLst/>
              <a:latin typeface="+mj-lt"/>
            </a:endParaRPr>
          </a:p>
          <a:p>
            <a:pPr algn="l" fontAlgn="base">
              <a:buNone/>
            </a:pPr>
            <a:r>
              <a:rPr lang="fr-FR" b="1" i="0" dirty="0">
                <a:solidFill>
                  <a:srgbClr val="455F7C"/>
                </a:solidFill>
                <a:effectLst/>
                <a:latin typeface="+mj-lt"/>
              </a:rPr>
              <a:t>Date de publication</a:t>
            </a:r>
          </a:p>
          <a:p>
            <a:pPr algn="l" fontAlgn="base">
              <a:buNone/>
            </a:pPr>
            <a:r>
              <a:rPr lang="fr-FR" b="0" i="0" dirty="0">
                <a:solidFill>
                  <a:srgbClr val="455F7C"/>
                </a:solidFill>
                <a:effectLst/>
                <a:latin typeface="+mj-lt"/>
              </a:rPr>
              <a:t>Février 2025</a:t>
            </a:r>
          </a:p>
          <a:p>
            <a:pPr algn="l" fontAlgn="base">
              <a:buNone/>
            </a:pPr>
            <a:r>
              <a:rPr lang="fr-FR" b="1" i="0" dirty="0">
                <a:solidFill>
                  <a:srgbClr val="455F7C"/>
                </a:solidFill>
                <a:effectLst/>
                <a:latin typeface="+mj-lt"/>
              </a:rPr>
              <a:t>Région</a:t>
            </a:r>
          </a:p>
          <a:p>
            <a:pPr algn="l" fontAlgn="base">
              <a:buNone/>
            </a:pPr>
            <a:r>
              <a:rPr lang="fr-FR" b="0" i="0" dirty="0">
                <a:solidFill>
                  <a:srgbClr val="455F7C"/>
                </a:solidFill>
                <a:effectLst/>
                <a:latin typeface="+mj-lt"/>
              </a:rPr>
              <a:t>France</a:t>
            </a:r>
          </a:p>
          <a:p>
            <a:pPr algn="l" fontAlgn="base">
              <a:buNone/>
            </a:pPr>
            <a:r>
              <a:rPr lang="fr-FR" b="1" i="0" dirty="0">
                <a:solidFill>
                  <a:srgbClr val="455F7C"/>
                </a:solidFill>
                <a:effectLst/>
                <a:latin typeface="+mj-lt"/>
              </a:rPr>
              <a:t>Période d’enquête</a:t>
            </a:r>
          </a:p>
          <a:p>
            <a:pPr algn="l" fontAlgn="base">
              <a:buNone/>
            </a:pPr>
            <a:r>
              <a:rPr lang="fr-FR" b="0" i="0" dirty="0">
                <a:solidFill>
                  <a:srgbClr val="455F7C"/>
                </a:solidFill>
                <a:effectLst/>
                <a:latin typeface="+mj-lt"/>
              </a:rPr>
              <a:t>6 - 14 janvier 2025</a:t>
            </a:r>
          </a:p>
          <a:p>
            <a:pPr algn="l" fontAlgn="base">
              <a:buNone/>
            </a:pPr>
            <a:r>
              <a:rPr lang="fr-FR" b="1" i="0" dirty="0">
                <a:solidFill>
                  <a:srgbClr val="455F7C"/>
                </a:solidFill>
                <a:effectLst/>
                <a:latin typeface="+mj-lt"/>
              </a:rPr>
              <a:t>Nombre de personnes interrogées</a:t>
            </a:r>
          </a:p>
          <a:p>
            <a:pPr algn="l" fontAlgn="base">
              <a:buNone/>
            </a:pPr>
            <a:r>
              <a:rPr lang="fr-FR" b="0" i="0" dirty="0">
                <a:solidFill>
                  <a:srgbClr val="455F7C"/>
                </a:solidFill>
                <a:effectLst/>
                <a:latin typeface="+mj-lt"/>
              </a:rPr>
              <a:t>1.040 personnes interrogées</a:t>
            </a:r>
          </a:p>
          <a:p>
            <a:pPr algn="l" fontAlgn="base">
              <a:buNone/>
            </a:pPr>
            <a:r>
              <a:rPr lang="fr-FR" b="1" i="0" dirty="0">
                <a:solidFill>
                  <a:srgbClr val="455F7C"/>
                </a:solidFill>
                <a:effectLst/>
                <a:latin typeface="+mj-lt"/>
              </a:rPr>
              <a:t>Caractéristiques particulières</a:t>
            </a:r>
          </a:p>
          <a:p>
            <a:pPr algn="l" fontAlgn="base"/>
            <a:r>
              <a:rPr lang="fr-FR" b="0" i="0" dirty="0">
                <a:solidFill>
                  <a:srgbClr val="455F7C"/>
                </a:solidFill>
                <a:effectLst/>
                <a:latin typeface="+mj-lt"/>
              </a:rPr>
              <a:t>Parents d'enfants âgés de 3 à 10 ans</a:t>
            </a:r>
          </a:p>
        </p:txBody>
      </p:sp>
    </p:spTree>
    <p:extLst>
      <p:ext uri="{BB962C8B-B14F-4D97-AF65-F5344CB8AC3E}">
        <p14:creationId xmlns:p14="http://schemas.microsoft.com/office/powerpoint/2010/main" val="26312683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5C94DC70-7A06-7D7F-9A27-206B4B881443}"/>
            </a:ext>
          </a:extLst>
        </p:cNvPr>
        <p:cNvGrpSpPr/>
        <p:nvPr/>
      </p:nvGrpSpPr>
      <p:grpSpPr>
        <a:xfrm>
          <a:off x="0" y="0"/>
          <a:ext cx="0" cy="0"/>
          <a:chOff x="0" y="0"/>
          <a:chExt cx="0" cy="0"/>
        </a:xfrm>
      </p:grpSpPr>
      <p:grpSp>
        <p:nvGrpSpPr>
          <p:cNvPr id="121" name="Group 10">
            <a:extLst>
              <a:ext uri="{FF2B5EF4-FFF2-40B4-BE49-F238E27FC236}">
                <a16:creationId xmlns:a16="http://schemas.microsoft.com/office/drawing/2014/main" id="{58DF5B7A-7785-49C6-B4EB-252FF28C2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78BD0529-90E2-47B4-8D13-CEE11A154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FR"/>
            </a:p>
          </p:txBody>
        </p:sp>
        <p:sp>
          <p:nvSpPr>
            <p:cNvPr id="13" name="Freeform 12">
              <a:extLst>
                <a:ext uri="{FF2B5EF4-FFF2-40B4-BE49-F238E27FC236}">
                  <a16:creationId xmlns:a16="http://schemas.microsoft.com/office/drawing/2014/main" id="{AE127430-162B-43FD-A02F-6E8AD8FD9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FR"/>
            </a:p>
          </p:txBody>
        </p:sp>
        <p:sp>
          <p:nvSpPr>
            <p:cNvPr id="14" name="Freeform 13">
              <a:extLst>
                <a:ext uri="{FF2B5EF4-FFF2-40B4-BE49-F238E27FC236}">
                  <a16:creationId xmlns:a16="http://schemas.microsoft.com/office/drawing/2014/main" id="{7A6023CB-BCF4-4A3C-B04B-EFF677921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FR"/>
            </a:p>
          </p:txBody>
        </p:sp>
        <p:sp>
          <p:nvSpPr>
            <p:cNvPr id="15" name="Freeform 14">
              <a:extLst>
                <a:ext uri="{FF2B5EF4-FFF2-40B4-BE49-F238E27FC236}">
                  <a16:creationId xmlns:a16="http://schemas.microsoft.com/office/drawing/2014/main" id="{98B0FCF0-0865-45E1-977A-5BFDD0EFC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FR"/>
            </a:p>
          </p:txBody>
        </p:sp>
        <p:sp>
          <p:nvSpPr>
            <p:cNvPr id="16" name="Freeform 15">
              <a:extLst>
                <a:ext uri="{FF2B5EF4-FFF2-40B4-BE49-F238E27FC236}">
                  <a16:creationId xmlns:a16="http://schemas.microsoft.com/office/drawing/2014/main" id="{C1FF2792-ADB4-44D2-B7EF-6E3503725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FR"/>
            </a:p>
          </p:txBody>
        </p:sp>
        <p:sp>
          <p:nvSpPr>
            <p:cNvPr id="17" name="Freeform 16">
              <a:extLst>
                <a:ext uri="{FF2B5EF4-FFF2-40B4-BE49-F238E27FC236}">
                  <a16:creationId xmlns:a16="http://schemas.microsoft.com/office/drawing/2014/main" id="{B7B0F0A2-D4CD-4EA5-96E9-9E282F25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FR"/>
            </a:p>
          </p:txBody>
        </p:sp>
        <p:sp>
          <p:nvSpPr>
            <p:cNvPr id="18" name="Freeform 17">
              <a:extLst>
                <a:ext uri="{FF2B5EF4-FFF2-40B4-BE49-F238E27FC236}">
                  <a16:creationId xmlns:a16="http://schemas.microsoft.com/office/drawing/2014/main" id="{FBBC4912-27C6-4C5E-9C40-AE9B6644E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FR"/>
            </a:p>
          </p:txBody>
        </p:sp>
        <p:sp>
          <p:nvSpPr>
            <p:cNvPr id="19" name="Freeform 18">
              <a:extLst>
                <a:ext uri="{FF2B5EF4-FFF2-40B4-BE49-F238E27FC236}">
                  <a16:creationId xmlns:a16="http://schemas.microsoft.com/office/drawing/2014/main" id="{127E474D-BE64-49E8-8C82-691642D0B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FR"/>
            </a:p>
          </p:txBody>
        </p:sp>
        <p:sp>
          <p:nvSpPr>
            <p:cNvPr id="20" name="Freeform 19">
              <a:extLst>
                <a:ext uri="{FF2B5EF4-FFF2-40B4-BE49-F238E27FC236}">
                  <a16:creationId xmlns:a16="http://schemas.microsoft.com/office/drawing/2014/main" id="{A385E451-43CB-441B-83EE-28ACB6BCB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FR"/>
            </a:p>
          </p:txBody>
        </p:sp>
        <p:sp>
          <p:nvSpPr>
            <p:cNvPr id="21" name="Freeform 20">
              <a:extLst>
                <a:ext uri="{FF2B5EF4-FFF2-40B4-BE49-F238E27FC236}">
                  <a16:creationId xmlns:a16="http://schemas.microsoft.com/office/drawing/2014/main" id="{5BF91B89-051C-49D8-9029-83A1F52B0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FR"/>
            </a:p>
          </p:txBody>
        </p:sp>
        <p:sp>
          <p:nvSpPr>
            <p:cNvPr id="22" name="Freeform 21">
              <a:extLst>
                <a:ext uri="{FF2B5EF4-FFF2-40B4-BE49-F238E27FC236}">
                  <a16:creationId xmlns:a16="http://schemas.microsoft.com/office/drawing/2014/main" id="{42329880-D64F-4074-ABE4-348FDC7FB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FR"/>
            </a:p>
          </p:txBody>
        </p:sp>
        <p:sp>
          <p:nvSpPr>
            <p:cNvPr id="23" name="Freeform 22">
              <a:extLst>
                <a:ext uri="{FF2B5EF4-FFF2-40B4-BE49-F238E27FC236}">
                  <a16:creationId xmlns:a16="http://schemas.microsoft.com/office/drawing/2014/main" id="{2FAD4595-5B16-442B-A756-924FB136A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FR"/>
            </a:p>
          </p:txBody>
        </p:sp>
      </p:grpSp>
      <p:grpSp>
        <p:nvGrpSpPr>
          <p:cNvPr id="122" name="Group 24">
            <a:extLst>
              <a:ext uri="{FF2B5EF4-FFF2-40B4-BE49-F238E27FC236}">
                <a16:creationId xmlns:a16="http://schemas.microsoft.com/office/drawing/2014/main" id="{9F9B151E-1B34-4FA6-A53D-B92F787D9E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617ED8F6-0AA2-4080-ADCB-6C7CE1759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FR"/>
            </a:p>
          </p:txBody>
        </p:sp>
        <p:sp>
          <p:nvSpPr>
            <p:cNvPr id="123" name="Freeform 28">
              <a:extLst>
                <a:ext uri="{FF2B5EF4-FFF2-40B4-BE49-F238E27FC236}">
                  <a16:creationId xmlns:a16="http://schemas.microsoft.com/office/drawing/2014/main" id="{76F017FD-AF02-4E22-A564-5DCC93F53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FR"/>
            </a:p>
          </p:txBody>
        </p:sp>
        <p:sp>
          <p:nvSpPr>
            <p:cNvPr id="28" name="Freeform 29">
              <a:extLst>
                <a:ext uri="{FF2B5EF4-FFF2-40B4-BE49-F238E27FC236}">
                  <a16:creationId xmlns:a16="http://schemas.microsoft.com/office/drawing/2014/main" id="{61F8A187-FAA8-4625-AC70-EE2C7499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FR"/>
            </a:p>
          </p:txBody>
        </p:sp>
        <p:sp>
          <p:nvSpPr>
            <p:cNvPr id="29" name="Freeform 30">
              <a:extLst>
                <a:ext uri="{FF2B5EF4-FFF2-40B4-BE49-F238E27FC236}">
                  <a16:creationId xmlns:a16="http://schemas.microsoft.com/office/drawing/2014/main" id="{6D431C21-669A-42BC-A2DF-9092CA729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FR"/>
            </a:p>
          </p:txBody>
        </p:sp>
        <p:sp>
          <p:nvSpPr>
            <p:cNvPr id="30" name="Freeform 31">
              <a:extLst>
                <a:ext uri="{FF2B5EF4-FFF2-40B4-BE49-F238E27FC236}">
                  <a16:creationId xmlns:a16="http://schemas.microsoft.com/office/drawing/2014/main" id="{D143DDDF-3A80-4C43-BBCF-8EC1280102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FR"/>
            </a:p>
          </p:txBody>
        </p:sp>
        <p:sp>
          <p:nvSpPr>
            <p:cNvPr id="31" name="Freeform 32">
              <a:extLst>
                <a:ext uri="{FF2B5EF4-FFF2-40B4-BE49-F238E27FC236}">
                  <a16:creationId xmlns:a16="http://schemas.microsoft.com/office/drawing/2014/main" id="{313BFF88-4BDD-4CC4-A514-C7D655779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FR"/>
            </a:p>
          </p:txBody>
        </p:sp>
        <p:sp>
          <p:nvSpPr>
            <p:cNvPr id="32" name="Freeform 33">
              <a:extLst>
                <a:ext uri="{FF2B5EF4-FFF2-40B4-BE49-F238E27FC236}">
                  <a16:creationId xmlns:a16="http://schemas.microsoft.com/office/drawing/2014/main" id="{BA235B4A-F8AD-4C1E-9074-356253813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FR"/>
            </a:p>
          </p:txBody>
        </p:sp>
        <p:sp>
          <p:nvSpPr>
            <p:cNvPr id="33" name="Freeform 34">
              <a:extLst>
                <a:ext uri="{FF2B5EF4-FFF2-40B4-BE49-F238E27FC236}">
                  <a16:creationId xmlns:a16="http://schemas.microsoft.com/office/drawing/2014/main" id="{281D9204-5CB0-44D1-B01F-5FFF6B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FR"/>
            </a:p>
          </p:txBody>
        </p:sp>
        <p:sp>
          <p:nvSpPr>
            <p:cNvPr id="34" name="Freeform 35">
              <a:extLst>
                <a:ext uri="{FF2B5EF4-FFF2-40B4-BE49-F238E27FC236}">
                  <a16:creationId xmlns:a16="http://schemas.microsoft.com/office/drawing/2014/main" id="{4DD213C5-5C2A-403A-AAEF-E495E64AE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FR"/>
            </a:p>
          </p:txBody>
        </p:sp>
        <p:sp>
          <p:nvSpPr>
            <p:cNvPr id="35" name="Freeform 36">
              <a:extLst>
                <a:ext uri="{FF2B5EF4-FFF2-40B4-BE49-F238E27FC236}">
                  <a16:creationId xmlns:a16="http://schemas.microsoft.com/office/drawing/2014/main" id="{3D07FF46-5E32-4BEE-B85D-107AD341D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FR"/>
            </a:p>
          </p:txBody>
        </p:sp>
        <p:sp>
          <p:nvSpPr>
            <p:cNvPr id="36" name="Freeform 37">
              <a:extLst>
                <a:ext uri="{FF2B5EF4-FFF2-40B4-BE49-F238E27FC236}">
                  <a16:creationId xmlns:a16="http://schemas.microsoft.com/office/drawing/2014/main" id="{4E5AE900-6815-4A65-9A96-CA280B3A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FR"/>
            </a:p>
          </p:txBody>
        </p:sp>
        <p:sp>
          <p:nvSpPr>
            <p:cNvPr id="37" name="Freeform 38">
              <a:extLst>
                <a:ext uri="{FF2B5EF4-FFF2-40B4-BE49-F238E27FC236}">
                  <a16:creationId xmlns:a16="http://schemas.microsoft.com/office/drawing/2014/main" id="{45EA57FC-ADA4-45DD-98E7-B0615C530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FR"/>
            </a:p>
          </p:txBody>
        </p:sp>
      </p:grpSp>
      <p:sp>
        <p:nvSpPr>
          <p:cNvPr id="124" name="Rectangle 123">
            <a:extLst>
              <a:ext uri="{FF2B5EF4-FFF2-40B4-BE49-F238E27FC236}">
                <a16:creationId xmlns:a16="http://schemas.microsoft.com/office/drawing/2014/main" id="{9FFA7C60-EEB5-45DC-B964-20A76F776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25" name="Freeform 11">
            <a:extLst>
              <a:ext uri="{FF2B5EF4-FFF2-40B4-BE49-F238E27FC236}">
                <a16:creationId xmlns:a16="http://schemas.microsoft.com/office/drawing/2014/main" id="{7D84F46B-82DB-461C-88AC-F6C66B593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FR"/>
          </a:p>
        </p:txBody>
      </p:sp>
      <p:sp useBgFill="1">
        <p:nvSpPr>
          <p:cNvPr id="126" name="Rectangle 125">
            <a:extLst>
              <a:ext uri="{FF2B5EF4-FFF2-40B4-BE49-F238E27FC236}">
                <a16:creationId xmlns:a16="http://schemas.microsoft.com/office/drawing/2014/main" id="{0147D98C-0914-4CCC-9221-3E732A8C6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81"/>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1">
            <a:extLst>
              <a:ext uri="{FF2B5EF4-FFF2-40B4-BE49-F238E27FC236}">
                <a16:creationId xmlns:a16="http://schemas.microsoft.com/office/drawing/2014/main" id="{95746409-9281-4501-B230-30E8E5F43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descr="Une image contenant texte, capture d’écran, Rectangle, nombre">
            <a:extLst>
              <a:ext uri="{FF2B5EF4-FFF2-40B4-BE49-F238E27FC236}">
                <a16:creationId xmlns:a16="http://schemas.microsoft.com/office/drawing/2014/main" id="{A2DB506A-302C-C111-32C1-62068DBF91D6}"/>
              </a:ext>
            </a:extLst>
          </p:cNvPr>
          <p:cNvPicPr>
            <a:picLocks noChangeAspect="1"/>
          </p:cNvPicPr>
          <p:nvPr/>
        </p:nvPicPr>
        <p:blipFill>
          <a:blip r:embed="rId3"/>
          <a:stretch>
            <a:fillRect/>
          </a:stretch>
        </p:blipFill>
        <p:spPr>
          <a:xfrm>
            <a:off x="2064442" y="387094"/>
            <a:ext cx="7733983" cy="4291044"/>
          </a:xfrm>
          <a:prstGeom prst="rect">
            <a:avLst/>
          </a:prstGeom>
        </p:spPr>
      </p:pic>
    </p:spTree>
    <p:extLst>
      <p:ext uri="{BB962C8B-B14F-4D97-AF65-F5344CB8AC3E}">
        <p14:creationId xmlns:p14="http://schemas.microsoft.com/office/powerpoint/2010/main" val="1383560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Brin">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12824</TotalTime>
  <Words>3530</Words>
  <Application>Microsoft Office PowerPoint</Application>
  <PresentationFormat>Grand écran</PresentationFormat>
  <Paragraphs>294</Paragraphs>
  <Slides>37</Slides>
  <Notes>25</Notes>
  <HiddenSlides>0</HiddenSlides>
  <MMClips>0</MMClips>
  <ScaleCrop>false</ScaleCrop>
  <HeadingPairs>
    <vt:vector size="6" baseType="variant">
      <vt:variant>
        <vt:lpstr>Polices utilisées</vt:lpstr>
      </vt:variant>
      <vt:variant>
        <vt:i4>12</vt:i4>
      </vt:variant>
      <vt:variant>
        <vt:lpstr>Thème</vt:lpstr>
      </vt:variant>
      <vt:variant>
        <vt:i4>3</vt:i4>
      </vt:variant>
      <vt:variant>
        <vt:lpstr>Titres des diapositives</vt:lpstr>
      </vt:variant>
      <vt:variant>
        <vt:i4>37</vt:i4>
      </vt:variant>
    </vt:vector>
  </HeadingPairs>
  <TitlesOfParts>
    <vt:vector size="52" baseType="lpstr">
      <vt:lpstr>Arial</vt:lpstr>
      <vt:lpstr>Berlin Sans FB</vt:lpstr>
      <vt:lpstr>Calibri</vt:lpstr>
      <vt:lpstr>Calibri Light</vt:lpstr>
      <vt:lpstr>Century Gothic</vt:lpstr>
      <vt:lpstr>Marianne</vt:lpstr>
      <vt:lpstr>Montserrat</vt:lpstr>
      <vt:lpstr>Open Sans</vt:lpstr>
      <vt:lpstr>Tahoma</vt:lpstr>
      <vt:lpstr>Trebuchet MS</vt:lpstr>
      <vt:lpstr>Verdana</vt:lpstr>
      <vt:lpstr>Wingdings 3</vt:lpstr>
      <vt:lpstr>Brin</vt:lpstr>
      <vt:lpstr>1_Conception personnalisée</vt:lpstr>
      <vt:lpstr>Conception personnalisée</vt:lpstr>
      <vt:lpstr>Formation Réseaulution</vt:lpstr>
      <vt:lpstr>Présentation PowerPoint</vt:lpstr>
      <vt:lpstr>Présentation PowerPoint</vt:lpstr>
      <vt:lpstr>Le CRCN ce sont 16 compétences, en 5 domaines. Il se décline en 8 niveaux de maîtrise.  Les 2 (voire 3) premiers correspondent à l’enseignement primaire. </vt:lpstr>
      <vt:lpstr>Présentation PowerPoint</vt:lpstr>
      <vt:lpstr>Utiliser un réseau social, c’est : </vt:lpstr>
      <vt:lpstr>2/ Usages </vt:lpstr>
      <vt:lpstr> </vt:lpstr>
      <vt:lpstr>Présentation PowerPoint</vt:lpstr>
      <vt:lpstr>Présentation PowerPoint</vt:lpstr>
      <vt:lpstr>Présentation PowerPoint</vt:lpstr>
      <vt:lpstr>Présentation PowerPoint</vt:lpstr>
      <vt:lpstr>Equipement </vt:lpstr>
      <vt:lpstr>Temps d’écran ?</vt:lpstr>
      <vt:lpstr>Présentation PowerPoint</vt:lpstr>
      <vt:lpstr>Présence des 7-14 ans sur les médias sociaux</vt:lpstr>
      <vt:lpstr>Présentation PowerPoint</vt:lpstr>
      <vt:lpstr>Présentation PowerPoint</vt:lpstr>
      <vt:lpstr>L’accès aux médias sociaux : la législation</vt:lpstr>
      <vt:lpstr>Violence verbale : insulte, moquerie, menace, rumeur, diffamation</vt:lpstr>
      <vt:lpstr>Les spécificités du cyberharcèlement</vt:lpstr>
      <vt:lpstr>Présentation PowerPoint</vt:lpstr>
      <vt:lpstr>Matérialiser un réseau de liens : La toile des pelotes de laine</vt:lpstr>
      <vt:lpstr>Jeu de cartes de la CNIL</vt:lpstr>
      <vt:lpstr>Jeu de rôles</vt:lpstr>
      <vt:lpstr>Vivre un réseau social</vt:lpstr>
      <vt:lpstr>Ressources</vt:lpstr>
      <vt:lpstr>L’école des réseaux sociaux l’École des réseaux sociaux propose des outils pédagogiques pour évoquer ces questions avec les élèves de fin de cycle 2 et de cycle 3. Projet européen à but non lucratif https://www.schoolofsocialnetworks.org/fr/ressources-a-telecharger/#268-269-wpfd-enseignants-francais-pdf-files</vt:lpstr>
      <vt:lpstr>Un escape game « Alerte aux données volées ! » vu sur prim a bord : https://primabord.eduscol.education.fr/alerte-aux-donnees-volees  Toutes les ressources sur ce Nuage</vt:lpstr>
      <vt:lpstr>Créer une BD numérique sur le bon usage des réseaux sociaux</vt:lpstr>
      <vt:lpstr>Préconisations de la société française de pédiatrie  et du Haut Conseil de la santé publique </vt:lpstr>
      <vt:lpstr>Préconisations de la société française de pédiatrie  et du Haut Conseil de la santé publique </vt:lpstr>
      <vt:lpstr>Préconisations de la société française de pédiatrie  et du Haut Conseil de la santé publique </vt:lpstr>
      <vt:lpstr>Préconisations de la société française de pédiatrie  et du Haut Conseil de la santé publique </vt:lpstr>
      <vt:lpstr>Préconisations de société française de pédiatrie  et du Haut Conseil de la santé publique </vt:lpstr>
      <vt:lpstr>Des ressources multimédias et interactives</vt:lpstr>
      <vt:lpstr>Présentation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SNEE</dc:title>
  <dc:creator>ERUN-Montceau</dc:creator>
  <cp:lastModifiedBy>Jean Pierre MASSON</cp:lastModifiedBy>
  <cp:revision>63</cp:revision>
  <dcterms:created xsi:type="dcterms:W3CDTF">2024-05-23T13:24:27Z</dcterms:created>
  <dcterms:modified xsi:type="dcterms:W3CDTF">2025-04-07T06:39:53Z</dcterms:modified>
</cp:coreProperties>
</file>